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2" r:id="rId1"/>
    <p:sldMasterId id="2147483753" r:id="rId2"/>
    <p:sldMasterId id="2147483765" r:id="rId3"/>
  </p:sldMasterIdLst>
  <p:notesMasterIdLst>
    <p:notesMasterId r:id="rId38"/>
  </p:notesMasterIdLst>
  <p:handoutMasterIdLst>
    <p:handoutMasterId r:id="rId39"/>
  </p:handoutMasterIdLst>
  <p:sldIdLst>
    <p:sldId id="355" r:id="rId4"/>
    <p:sldId id="356" r:id="rId5"/>
    <p:sldId id="374" r:id="rId6"/>
    <p:sldId id="363" r:id="rId7"/>
    <p:sldId id="270" r:id="rId8"/>
    <p:sldId id="256" r:id="rId9"/>
    <p:sldId id="257" r:id="rId10"/>
    <p:sldId id="369" r:id="rId11"/>
    <p:sldId id="364" r:id="rId12"/>
    <p:sldId id="268" r:id="rId13"/>
    <p:sldId id="310" r:id="rId14"/>
    <p:sldId id="366" r:id="rId15"/>
    <p:sldId id="341" r:id="rId16"/>
    <p:sldId id="342" r:id="rId17"/>
    <p:sldId id="343" r:id="rId18"/>
    <p:sldId id="272" r:id="rId19"/>
    <p:sldId id="371" r:id="rId20"/>
    <p:sldId id="372" r:id="rId21"/>
    <p:sldId id="367" r:id="rId22"/>
    <p:sldId id="339" r:id="rId23"/>
    <p:sldId id="373" r:id="rId24"/>
    <p:sldId id="370" r:id="rId25"/>
    <p:sldId id="362" r:id="rId26"/>
    <p:sldId id="351" r:id="rId27"/>
    <p:sldId id="368" r:id="rId28"/>
    <p:sldId id="353" r:id="rId29"/>
    <p:sldId id="352" r:id="rId30"/>
    <p:sldId id="354" r:id="rId31"/>
    <p:sldId id="260" r:id="rId32"/>
    <p:sldId id="348" r:id="rId33"/>
    <p:sldId id="360" r:id="rId34"/>
    <p:sldId id="361" r:id="rId35"/>
    <p:sldId id="304" r:id="rId36"/>
    <p:sldId id="305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4133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482">
          <p15:clr>
            <a:srgbClr val="A4A3A4"/>
          </p15:clr>
        </p15:guide>
        <p15:guide id="7" orient="horz" pos="1026">
          <p15:clr>
            <a:srgbClr val="A4A3A4"/>
          </p15:clr>
        </p15:guide>
        <p15:guide id="8" pos="2880">
          <p15:clr>
            <a:srgbClr val="A4A3A4"/>
          </p15:clr>
        </p15:guide>
        <p15:guide id="9" pos="204">
          <p15:clr>
            <a:srgbClr val="A4A3A4"/>
          </p15:clr>
        </p15:guide>
        <p15:guide id="10" pos="5556">
          <p15:clr>
            <a:srgbClr val="A4A3A4"/>
          </p15:clr>
        </p15:guide>
        <p15:guide id="11" pos="2971">
          <p15:clr>
            <a:srgbClr val="A4A3A4"/>
          </p15:clr>
        </p15:guide>
        <p15:guide id="12" pos="2789">
          <p15:clr>
            <a:srgbClr val="A4A3A4"/>
          </p15:clr>
        </p15:guide>
        <p15:guide id="13" pos="1870">
          <p15:clr>
            <a:srgbClr val="A4A3A4"/>
          </p15:clr>
        </p15:guide>
        <p15:guide id="14" pos="2052">
          <p15:clr>
            <a:srgbClr val="A4A3A4"/>
          </p15:clr>
        </p15:guide>
        <p15:guide id="15" pos="3708">
          <p15:clr>
            <a:srgbClr val="A4A3A4"/>
          </p15:clr>
        </p15:guide>
        <p15:guide id="16" pos="3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 Grote" initials="CG" lastIdx="9" clrIdx="0"/>
  <p:cmAuthor id="2" name="Niclas Grote-Giersch" initials="N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CCECFF"/>
    <a:srgbClr val="99CCFF"/>
    <a:srgbClr val="3399FF"/>
    <a:srgbClr val="0099CC"/>
    <a:srgbClr val="FF3300"/>
    <a:srgbClr val="004AB8"/>
    <a:srgbClr val="FA7A1A"/>
    <a:srgbClr val="81D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20" autoAdjust="0"/>
  </p:normalViewPr>
  <p:slideViewPr>
    <p:cSldViewPr showGuides="1">
      <p:cViewPr varScale="1">
        <p:scale>
          <a:sx n="103" d="100"/>
          <a:sy n="103" d="100"/>
        </p:scale>
        <p:origin x="1248" y="102"/>
      </p:cViewPr>
      <p:guideLst>
        <p:guide orient="horz" pos="2160"/>
        <p:guide orient="horz" pos="3793"/>
        <p:guide orient="horz" pos="572"/>
        <p:guide orient="horz" pos="4133"/>
        <p:guide orient="horz" pos="799"/>
        <p:guide orient="horz" pos="482"/>
        <p:guide orient="horz" pos="1026"/>
        <p:guide pos="2880"/>
        <p:guide pos="204"/>
        <p:guide pos="5556"/>
        <p:guide pos="2971"/>
        <p:guide pos="2789"/>
        <p:guide pos="1870"/>
        <p:guide pos="2052"/>
        <p:guide pos="3708"/>
        <p:guide pos="3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5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8AC65-9773-408C-91E9-592AC6109F75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329D5-4874-4FE8-9169-28FD3E4035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83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D4D19-6BF2-49A6-9945-8C63E69A4724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2940-6E1C-4765-807B-7B2CA3E914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05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99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20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54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40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03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44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02940-6E1C-4765-807B-7B2CA3E9144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72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6104" y="2156126"/>
            <a:ext cx="7481490" cy="578495"/>
          </a:xfrm>
        </p:spPr>
        <p:txBody>
          <a:bodyPr lIns="0" tIns="72000" rIns="0" bIns="72000" anchor="b" anchorCtr="0">
            <a:no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6104" y="2852936"/>
            <a:ext cx="7481490" cy="576064"/>
          </a:xfrm>
        </p:spPr>
        <p:txBody>
          <a:bodyPr lIns="0" tIns="72000" rIns="0" bIns="72000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Abteilung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10" name="Freeform 194"/>
          <p:cNvSpPr>
            <a:spLocks/>
          </p:cNvSpPr>
          <p:nvPr/>
        </p:nvSpPr>
        <p:spPr bwMode="auto">
          <a:xfrm>
            <a:off x="-30727" y="384548"/>
            <a:ext cx="9224294" cy="2060826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  <a:gd name="connsiteX0" fmla="*/ 10009 w 10009"/>
              <a:gd name="connsiteY0" fmla="*/ 1944 h 15549"/>
              <a:gd name="connsiteX1" fmla="*/ 0 w 10009"/>
              <a:gd name="connsiteY1" fmla="*/ 15549 h 15549"/>
              <a:gd name="connsiteX0" fmla="*/ 10009 w 10009"/>
              <a:gd name="connsiteY0" fmla="*/ 1167 h 14772"/>
              <a:gd name="connsiteX1" fmla="*/ 0 w 10009"/>
              <a:gd name="connsiteY1" fmla="*/ 14772 h 14772"/>
              <a:gd name="connsiteX0" fmla="*/ 10009 w 10009"/>
              <a:gd name="connsiteY0" fmla="*/ 1259 h 14864"/>
              <a:gd name="connsiteX1" fmla="*/ 0 w 10009"/>
              <a:gd name="connsiteY1" fmla="*/ 14864 h 14864"/>
              <a:gd name="connsiteX0" fmla="*/ 10009 w 10009"/>
              <a:gd name="connsiteY0" fmla="*/ 1193 h 14798"/>
              <a:gd name="connsiteX1" fmla="*/ 0 w 10009"/>
              <a:gd name="connsiteY1" fmla="*/ 14798 h 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9" h="14798">
                <a:moveTo>
                  <a:pt x="10009" y="1193"/>
                </a:moveTo>
                <a:cubicBezTo>
                  <a:pt x="5841" y="-3010"/>
                  <a:pt x="1813" y="4455"/>
                  <a:pt x="0" y="14798"/>
                </a:cubicBezTo>
              </a:path>
            </a:pathLst>
          </a:custGeom>
          <a:noFill/>
          <a:ln w="571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Freeform 194"/>
          <p:cNvSpPr>
            <a:spLocks/>
          </p:cNvSpPr>
          <p:nvPr/>
        </p:nvSpPr>
        <p:spPr bwMode="auto">
          <a:xfrm>
            <a:off x="-30727" y="564654"/>
            <a:ext cx="9216000" cy="1392638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1" h="11012">
                <a:moveTo>
                  <a:pt x="9991" y="3452"/>
                </a:moveTo>
                <a:cubicBezTo>
                  <a:pt x="5950" y="-3607"/>
                  <a:pt x="2215" y="774"/>
                  <a:pt x="0" y="11012"/>
                </a:cubicBezTo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23850" y="224644"/>
            <a:ext cx="4103688" cy="4680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e-DE" sz="1800" dirty="0">
                <a:solidFill>
                  <a:schemeClr val="accent1"/>
                </a:solidFill>
                <a:latin typeface="+mj-lt"/>
              </a:rPr>
              <a:t>Erziehungsberatung</a:t>
            </a:r>
          </a:p>
        </p:txBody>
      </p:sp>
      <p:sp>
        <p:nvSpPr>
          <p:cNvPr id="11" name="Freeform 194"/>
          <p:cNvSpPr>
            <a:spLocks/>
          </p:cNvSpPr>
          <p:nvPr/>
        </p:nvSpPr>
        <p:spPr bwMode="auto">
          <a:xfrm>
            <a:off x="-30727" y="384548"/>
            <a:ext cx="9224294" cy="2060826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  <a:gd name="connsiteX0" fmla="*/ 10009 w 10009"/>
              <a:gd name="connsiteY0" fmla="*/ 1944 h 15549"/>
              <a:gd name="connsiteX1" fmla="*/ 0 w 10009"/>
              <a:gd name="connsiteY1" fmla="*/ 15549 h 15549"/>
              <a:gd name="connsiteX0" fmla="*/ 10009 w 10009"/>
              <a:gd name="connsiteY0" fmla="*/ 1167 h 14772"/>
              <a:gd name="connsiteX1" fmla="*/ 0 w 10009"/>
              <a:gd name="connsiteY1" fmla="*/ 14772 h 14772"/>
              <a:gd name="connsiteX0" fmla="*/ 10009 w 10009"/>
              <a:gd name="connsiteY0" fmla="*/ 1259 h 14864"/>
              <a:gd name="connsiteX1" fmla="*/ 0 w 10009"/>
              <a:gd name="connsiteY1" fmla="*/ 14864 h 14864"/>
              <a:gd name="connsiteX0" fmla="*/ 10009 w 10009"/>
              <a:gd name="connsiteY0" fmla="*/ 1193 h 14798"/>
              <a:gd name="connsiteX1" fmla="*/ 0 w 10009"/>
              <a:gd name="connsiteY1" fmla="*/ 14798 h 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9" h="14798">
                <a:moveTo>
                  <a:pt x="10009" y="1193"/>
                </a:moveTo>
                <a:cubicBezTo>
                  <a:pt x="5841" y="-3010"/>
                  <a:pt x="1813" y="4455"/>
                  <a:pt x="0" y="14798"/>
                </a:cubicBezTo>
              </a:path>
            </a:pathLst>
          </a:custGeom>
          <a:noFill/>
          <a:ln w="571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194"/>
          <p:cNvSpPr>
            <a:spLocks/>
          </p:cNvSpPr>
          <p:nvPr/>
        </p:nvSpPr>
        <p:spPr bwMode="auto">
          <a:xfrm>
            <a:off x="-30727" y="564654"/>
            <a:ext cx="9216000" cy="1392638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1" h="11012">
                <a:moveTo>
                  <a:pt x="9991" y="3452"/>
                </a:moveTo>
                <a:cubicBezTo>
                  <a:pt x="5950" y="-3607"/>
                  <a:pt x="2215" y="774"/>
                  <a:pt x="0" y="11012"/>
                </a:cubicBezTo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94"/>
          <p:cNvSpPr>
            <a:spLocks/>
          </p:cNvSpPr>
          <p:nvPr/>
        </p:nvSpPr>
        <p:spPr bwMode="auto">
          <a:xfrm>
            <a:off x="-30727" y="384548"/>
            <a:ext cx="9224294" cy="2060826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  <a:gd name="connsiteX0" fmla="*/ 10009 w 10009"/>
              <a:gd name="connsiteY0" fmla="*/ 1944 h 15549"/>
              <a:gd name="connsiteX1" fmla="*/ 0 w 10009"/>
              <a:gd name="connsiteY1" fmla="*/ 15549 h 15549"/>
              <a:gd name="connsiteX0" fmla="*/ 10009 w 10009"/>
              <a:gd name="connsiteY0" fmla="*/ 1167 h 14772"/>
              <a:gd name="connsiteX1" fmla="*/ 0 w 10009"/>
              <a:gd name="connsiteY1" fmla="*/ 14772 h 14772"/>
              <a:gd name="connsiteX0" fmla="*/ 10009 w 10009"/>
              <a:gd name="connsiteY0" fmla="*/ 1259 h 14864"/>
              <a:gd name="connsiteX1" fmla="*/ 0 w 10009"/>
              <a:gd name="connsiteY1" fmla="*/ 14864 h 14864"/>
              <a:gd name="connsiteX0" fmla="*/ 10009 w 10009"/>
              <a:gd name="connsiteY0" fmla="*/ 1193 h 14798"/>
              <a:gd name="connsiteX1" fmla="*/ 0 w 10009"/>
              <a:gd name="connsiteY1" fmla="*/ 14798 h 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9" h="14798">
                <a:moveTo>
                  <a:pt x="10009" y="1193"/>
                </a:moveTo>
                <a:cubicBezTo>
                  <a:pt x="5841" y="-3010"/>
                  <a:pt x="1813" y="4455"/>
                  <a:pt x="0" y="14798"/>
                </a:cubicBezTo>
              </a:path>
            </a:pathLst>
          </a:custGeom>
          <a:noFill/>
          <a:ln w="571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Freeform 194"/>
          <p:cNvSpPr>
            <a:spLocks/>
          </p:cNvSpPr>
          <p:nvPr/>
        </p:nvSpPr>
        <p:spPr bwMode="auto">
          <a:xfrm>
            <a:off x="-30727" y="564654"/>
            <a:ext cx="9216000" cy="1392638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1" h="11012">
                <a:moveTo>
                  <a:pt x="9991" y="3452"/>
                </a:moveTo>
                <a:cubicBezTo>
                  <a:pt x="5950" y="-3607"/>
                  <a:pt x="2215" y="774"/>
                  <a:pt x="0" y="11012"/>
                </a:cubicBezTo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94"/>
          <p:cNvSpPr>
            <a:spLocks/>
          </p:cNvSpPr>
          <p:nvPr/>
        </p:nvSpPr>
        <p:spPr bwMode="auto">
          <a:xfrm>
            <a:off x="-30727" y="384548"/>
            <a:ext cx="9224294" cy="2060826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  <a:gd name="connsiteX0" fmla="*/ 10009 w 10009"/>
              <a:gd name="connsiteY0" fmla="*/ 1944 h 15549"/>
              <a:gd name="connsiteX1" fmla="*/ 0 w 10009"/>
              <a:gd name="connsiteY1" fmla="*/ 15549 h 15549"/>
              <a:gd name="connsiteX0" fmla="*/ 10009 w 10009"/>
              <a:gd name="connsiteY0" fmla="*/ 1167 h 14772"/>
              <a:gd name="connsiteX1" fmla="*/ 0 w 10009"/>
              <a:gd name="connsiteY1" fmla="*/ 14772 h 14772"/>
              <a:gd name="connsiteX0" fmla="*/ 10009 w 10009"/>
              <a:gd name="connsiteY0" fmla="*/ 1259 h 14864"/>
              <a:gd name="connsiteX1" fmla="*/ 0 w 10009"/>
              <a:gd name="connsiteY1" fmla="*/ 14864 h 14864"/>
              <a:gd name="connsiteX0" fmla="*/ 10009 w 10009"/>
              <a:gd name="connsiteY0" fmla="*/ 1193 h 14798"/>
              <a:gd name="connsiteX1" fmla="*/ 0 w 10009"/>
              <a:gd name="connsiteY1" fmla="*/ 14798 h 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9" h="14798">
                <a:moveTo>
                  <a:pt x="10009" y="1193"/>
                </a:moveTo>
                <a:cubicBezTo>
                  <a:pt x="5841" y="-3010"/>
                  <a:pt x="1813" y="4455"/>
                  <a:pt x="0" y="14798"/>
                </a:cubicBezTo>
              </a:path>
            </a:pathLst>
          </a:custGeom>
          <a:noFill/>
          <a:ln w="571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194"/>
          <p:cNvSpPr>
            <a:spLocks/>
          </p:cNvSpPr>
          <p:nvPr/>
        </p:nvSpPr>
        <p:spPr bwMode="auto">
          <a:xfrm>
            <a:off x="-30727" y="564654"/>
            <a:ext cx="9216000" cy="1392638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1" h="11012">
                <a:moveTo>
                  <a:pt x="9991" y="3452"/>
                </a:moveTo>
                <a:cubicBezTo>
                  <a:pt x="5950" y="-3607"/>
                  <a:pt x="2215" y="774"/>
                  <a:pt x="0" y="11012"/>
                </a:cubicBezTo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194"/>
          <p:cNvSpPr>
            <a:spLocks/>
          </p:cNvSpPr>
          <p:nvPr userDrawn="1"/>
        </p:nvSpPr>
        <p:spPr bwMode="auto">
          <a:xfrm>
            <a:off x="-30727" y="384548"/>
            <a:ext cx="9224294" cy="2060826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  <a:gd name="connsiteX0" fmla="*/ 10009 w 10009"/>
              <a:gd name="connsiteY0" fmla="*/ 1944 h 15549"/>
              <a:gd name="connsiteX1" fmla="*/ 0 w 10009"/>
              <a:gd name="connsiteY1" fmla="*/ 15549 h 15549"/>
              <a:gd name="connsiteX0" fmla="*/ 10009 w 10009"/>
              <a:gd name="connsiteY0" fmla="*/ 1167 h 14772"/>
              <a:gd name="connsiteX1" fmla="*/ 0 w 10009"/>
              <a:gd name="connsiteY1" fmla="*/ 14772 h 14772"/>
              <a:gd name="connsiteX0" fmla="*/ 10009 w 10009"/>
              <a:gd name="connsiteY0" fmla="*/ 1259 h 14864"/>
              <a:gd name="connsiteX1" fmla="*/ 0 w 10009"/>
              <a:gd name="connsiteY1" fmla="*/ 14864 h 14864"/>
              <a:gd name="connsiteX0" fmla="*/ 10009 w 10009"/>
              <a:gd name="connsiteY0" fmla="*/ 1193 h 14798"/>
              <a:gd name="connsiteX1" fmla="*/ 0 w 10009"/>
              <a:gd name="connsiteY1" fmla="*/ 14798 h 1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9" h="14798">
                <a:moveTo>
                  <a:pt x="10009" y="1193"/>
                </a:moveTo>
                <a:cubicBezTo>
                  <a:pt x="5841" y="-3010"/>
                  <a:pt x="1813" y="4455"/>
                  <a:pt x="0" y="14798"/>
                </a:cubicBezTo>
              </a:path>
            </a:pathLst>
          </a:custGeom>
          <a:noFill/>
          <a:ln w="5715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Freeform 194"/>
          <p:cNvSpPr>
            <a:spLocks/>
          </p:cNvSpPr>
          <p:nvPr userDrawn="1"/>
        </p:nvSpPr>
        <p:spPr bwMode="auto">
          <a:xfrm>
            <a:off x="-30727" y="564654"/>
            <a:ext cx="9216000" cy="1392638"/>
          </a:xfrm>
          <a:custGeom>
            <a:avLst/>
            <a:gdLst>
              <a:gd name="T0" fmla="*/ 523 w 523"/>
              <a:gd name="T1" fmla="*/ 31 h 92"/>
              <a:gd name="T2" fmla="*/ 0 w 523"/>
              <a:gd name="T3" fmla="*/ 92 h 92"/>
              <a:gd name="connsiteX0" fmla="*/ 10018 w 10018"/>
              <a:gd name="connsiteY0" fmla="*/ 1728 h 6901"/>
              <a:gd name="connsiteX1" fmla="*/ 0 w 10018"/>
              <a:gd name="connsiteY1" fmla="*/ 6901 h 6901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10000 w 10000"/>
              <a:gd name="connsiteY0" fmla="*/ 3469 h 10965"/>
              <a:gd name="connsiteX1" fmla="*/ 0 w 10000"/>
              <a:gd name="connsiteY1" fmla="*/ 10965 h 10965"/>
              <a:gd name="connsiteX0" fmla="*/ 9991 w 9991"/>
              <a:gd name="connsiteY0" fmla="*/ 3452 h 11012"/>
              <a:gd name="connsiteX1" fmla="*/ 0 w 9991"/>
              <a:gd name="connsiteY1" fmla="*/ 11012 h 1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91" h="11012">
                <a:moveTo>
                  <a:pt x="9991" y="3452"/>
                </a:moveTo>
                <a:cubicBezTo>
                  <a:pt x="5950" y="-3607"/>
                  <a:pt x="2215" y="774"/>
                  <a:pt x="0" y="11012"/>
                </a:cubicBezTo>
              </a:path>
            </a:pathLst>
          </a:custGeom>
          <a:noFill/>
          <a:ln w="5715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Datumsplatzhalter 3"/>
          <p:cNvSpPr txBox="1">
            <a:spLocks/>
          </p:cNvSpPr>
          <p:nvPr userDrawn="1"/>
        </p:nvSpPr>
        <p:spPr>
          <a:xfrm>
            <a:off x="323528" y="6296507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Zusatzqualifikation Gewaltprävention: Konflike und Mobbing </a:t>
            </a:r>
            <a:endParaRPr lang="de-DE" dirty="0"/>
          </a:p>
        </p:txBody>
      </p:sp>
      <p:sp>
        <p:nvSpPr>
          <p:cNvPr id="21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26" name="Datumsplatzhalter 3"/>
          <p:cNvSpPr txBox="1">
            <a:spLocks/>
          </p:cNvSpPr>
          <p:nvPr userDrawn="1"/>
        </p:nvSpPr>
        <p:spPr>
          <a:xfrm>
            <a:off x="215516" y="6340239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</p:spTree>
    <p:extLst>
      <p:ext uri="{BB962C8B-B14F-4D97-AF65-F5344CB8AC3E}">
        <p14:creationId xmlns:p14="http://schemas.microsoft.com/office/powerpoint/2010/main" val="319683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Abteilung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5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72580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71902-853B-4EC6-BC3A-A295B9771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5638BA-3CA3-4363-A322-2C8CB3398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C9865-9DCA-486F-BE7B-A2A79141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A84E93-B40B-4AF3-A5A0-DBEF7FBA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6FBC4C-B596-4386-91B6-3032E697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07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108CE-7456-4E08-8C04-ED7A2E42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2F8E16-32FD-4C1B-803A-AC8BDCD0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D83468-DF75-4303-801B-93205DAE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1B233A-5100-411B-8B81-44EDCDC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83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41054-8A01-4049-A6AE-21089BF1F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BE828B-36C5-4444-88D1-5AF29CD9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90AF96-1FB2-4466-A89D-E1FA24B0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5E2D56-445E-4505-BC72-A288BFFB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AE9F43-23EA-42A6-9081-CA9D0ED8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97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F01D3-2E88-496C-BD80-6DB07C44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92EAFE-421A-4DC7-BD6C-A520AB70C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32235F-F58B-40B1-BC91-74051D16D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5A9BF1-24D2-4531-9540-1429F9C8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884732-B17B-48CA-B9E2-AFB4ADC6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BFCF04-1BCA-4EFF-B2E1-7909FAB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29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25820-6160-40CB-8742-9ABC5D43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B0840B-E72E-4246-ABDF-B1ACDB83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98A13F-9651-42EF-A6F5-63FD122D8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99CBA3-3B9F-42EF-BA74-C68D19041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90775E-607E-45FA-B451-1198E8FE3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C78227-D343-49A4-91C1-6158832E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A0B697-AF1B-4634-A287-EDE700A0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533B9F-D60A-4824-9FD4-54246DAE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17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EF8DF-5AFF-4990-885B-D90A1562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C8C583-2A59-4DFA-A7FB-5E394010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7D87EF-6FC0-4BC4-B891-D6A6807E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40EEA8-CCA2-4A5D-AB5C-69A6B6CE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5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1A896C-41DD-46D9-9C98-0538499E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DF0457-7824-4C6C-A3E4-24B6CC5F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912C15-1D8E-4534-A619-FC3F656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89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26A1A-FDC5-421F-BADC-04E83999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5E67E1-B92F-4CE6-8135-375777F5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56EFC4-ADD2-4060-A94B-1E73A401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F31E4B-D1FD-4F9F-9BF7-B27A3C02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4B85F4-3658-4599-93D1-E27299AE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0FB422-2559-42BF-90B0-21FBCAEE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2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91C21-4769-4A3F-9FAF-19F4EDFF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0B2161-C640-4F5F-B63F-FABA5D260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84A687-28D8-4CE7-B9AF-7DA99722E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195115-D856-4785-806F-7A0B3C69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0DD8762-B5D5-431E-BF67-F34260C8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575FA-714E-4732-AC09-B8601D6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81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318059"/>
            <a:ext cx="7481490" cy="578495"/>
          </a:xfrm>
        </p:spPr>
        <p:txBody>
          <a:bodyPr lIns="0" tIns="72000" rIns="0" bIns="72000" anchor="b" anchorCtr="0">
            <a:noAutofit/>
          </a:bodyPr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3420894"/>
            <a:ext cx="7481490" cy="296138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528" y="6296507"/>
            <a:ext cx="5544616" cy="365125"/>
          </a:xfrm>
        </p:spPr>
        <p:txBody>
          <a:bodyPr/>
          <a:lstStyle/>
          <a:p>
            <a:r>
              <a:rPr lang="de-DE" dirty="0"/>
              <a:t>Abteilung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323528" y="6296507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Zusatzqualifikation Gewaltprävention: Konflike und Mobbing </a:t>
            </a:r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3147166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923F9-0809-4E24-BADD-983B81AD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56E5D0-9C9C-4A3C-A6AB-8C68B6D1D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9F497A-8FD6-45F4-A3BE-8B62DA22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BD4676-D1B5-4A1B-9187-0AC1A299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82A4B4-6BBE-4F21-92EB-8A8325DB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722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A7332F-CBE7-4087-B4D9-BE2C909C8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01DB49-F2BA-4AFF-991A-4A450FB7D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89B23-1FF9-4CCA-95FA-8185C4AB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083CEF-F75A-42E5-800E-F7F47A6C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0B950-46FD-43C0-A887-C3FE1084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778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A48C-89B6-B555-30B9-C39BBB92D4D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2"/>
          </a:xfrm>
        </p:spPr>
        <p:txBody>
          <a:bodyPr anchor="b" anchorCtr="1"/>
          <a:lstStyle>
            <a:lvl1pPr algn="ctr">
              <a:defRPr sz="253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DDF6D-0A04-2853-C889-B6AA30DB80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1" y="3602039"/>
            <a:ext cx="6857999" cy="1655759"/>
          </a:xfrm>
        </p:spPr>
        <p:txBody>
          <a:bodyPr anchorCtr="1"/>
          <a:lstStyle>
            <a:lvl1pPr marL="0" indent="0" algn="ctr">
              <a:buNone/>
              <a:defRPr sz="1013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0B639-BBA6-933C-75C5-3CE8757941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D2008-5950-4BBC-9FD7-D421F629F65B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2042-78DE-4623-6AA4-1E1AF954DA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E1D9E-D2F5-3FE5-5931-F6F245609B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6CFD72-AA29-452D-93EF-E051EAB2968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7734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97F6-A2E9-E3B9-A06A-941E4C6334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258E4-3B75-9A33-EAF0-A5470691D53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636D-EBE2-65E0-2B1B-553F5C4243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87221B-7915-4DE6-B99D-BAA02357DAE6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29F7-E69B-C250-CA96-FD691CC387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8D796-D705-AD1B-99F4-D84AA4A4AD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928773-5F03-4287-A22D-2139CD05232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863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B3B6-47E7-20D5-ECC9-A9C694C917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9" y="1709740"/>
            <a:ext cx="7886700" cy="2852734"/>
          </a:xfrm>
        </p:spPr>
        <p:txBody>
          <a:bodyPr anchor="b"/>
          <a:lstStyle>
            <a:lvl1pPr>
              <a:defRPr sz="2531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FA679-A9B2-06A9-EBDA-0591390FD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9" y="4589463"/>
            <a:ext cx="7886700" cy="1500189"/>
          </a:xfrm>
        </p:spPr>
        <p:txBody>
          <a:bodyPr/>
          <a:lstStyle>
            <a:lvl1pPr marL="0" indent="0">
              <a:buNone/>
              <a:defRPr sz="1013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CB5F-13A1-15DC-7303-5F095868E3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ED8DF6-7534-4F9B-ABFB-B74A2AEC4A94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577CA-FA93-22D8-81F4-B75F8A7AA5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0D30F-1244-CD5D-D6C0-6F8ED66768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8DE0B-8BEA-42C4-988B-B03DB79520A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446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5062-E0C2-AE2D-98B2-0FE32DBFA3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CF04-94B9-77D8-E474-044B88F269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6" y="1825624"/>
            <a:ext cx="38862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8B537-F9C4-DCB1-FDFD-1289104B9F3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56" y="1825624"/>
            <a:ext cx="38862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3EEF3-9265-E8D7-67C6-17FD7CB932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DB299-00A2-4272-BD37-A3E94792C8F2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CD28-CF84-E5F6-810C-599ECCBE0D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1D880-59C9-C3DD-317B-FD0463A164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79BE0A-E6A6-4041-8FF4-A1ACCED7240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8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4D2C-1BDB-459D-BFFA-5E4C4E5751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9" y="365127"/>
            <a:ext cx="7886700" cy="13255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9287-35C5-F9C0-36E4-DC431F083F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9" y="1681163"/>
            <a:ext cx="3868339" cy="823911"/>
          </a:xfrm>
        </p:spPr>
        <p:txBody>
          <a:bodyPr anchor="b"/>
          <a:lstStyle>
            <a:lvl1pPr marL="0" indent="0">
              <a:buNone/>
              <a:defRPr sz="1013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E3372-90A4-CD47-B21D-8E9427E2D77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9" y="2505075"/>
            <a:ext cx="3868339" cy="36845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2E719-33E7-FB3D-1454-188FCB1859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56" y="1681163"/>
            <a:ext cx="3887395" cy="823911"/>
          </a:xfrm>
        </p:spPr>
        <p:txBody>
          <a:bodyPr anchor="b"/>
          <a:lstStyle>
            <a:lvl1pPr marL="0" indent="0">
              <a:buNone/>
              <a:defRPr sz="1013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B2CE5-CE6E-7CB4-076E-8EAFFE09606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56" y="2505075"/>
            <a:ext cx="3887395" cy="36845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841ED-3819-95B6-FB1D-429682D0AF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D54996-229B-4E84-AF38-32196BEA6F20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D84DD-2B32-1E07-1F92-DF2AF8700C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A2920-A769-47F8-FA5F-9DA81BB776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6EFCB-A58D-4176-9A9F-E5E19C0F0FC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201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2941-4758-9458-7DDD-7DDC5C1EBA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198B-5567-7B64-F321-7F8ABC39ED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3A1900-391E-4757-A655-9212CB53CFC6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BF3C-5B4E-68E5-8331-9FFA3D4F6C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4A17A-F4CC-0122-2114-204AB1BDEA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401CB0-08D9-4AB9-A098-F154F44F756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53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80A74-DC15-D60A-663B-AAEFD9CD3A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047298-4487-4524-B81C-55281D16CCCD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F2EB7-EB45-0EAB-536B-6FB94F0A3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7CAD3-8AD4-CFF2-88AB-596D788749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8C564-F576-46EE-A320-50D42B46B06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1215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C411-221F-853F-065E-35C5B0E8EF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9" y="457201"/>
            <a:ext cx="2949183" cy="1600199"/>
          </a:xfrm>
        </p:spPr>
        <p:txBody>
          <a:bodyPr anchor="b"/>
          <a:lstStyle>
            <a:lvl1pPr>
              <a:defRPr sz="135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A6F7-851C-5739-5C2A-4E063B2C7C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95" y="987429"/>
            <a:ext cx="4629156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EA56D-7C40-947C-E514-9665213AD7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9" y="2057400"/>
            <a:ext cx="2949183" cy="3811586"/>
          </a:xfrm>
        </p:spPr>
        <p:txBody>
          <a:bodyPr/>
          <a:lstStyle>
            <a:lvl1pPr marL="0" indent="0">
              <a:buNone/>
              <a:defRPr sz="675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DF273-14F9-62FF-0EF5-B2003930AA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52CAF-FB73-43D0-8A8A-4A689A73B00C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8A425-C488-7111-2643-577E839AC1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074F0-B825-A84E-C095-EFB7B3DDEC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92B5B-DC3C-4DD0-A78C-3A805BAFD09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54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1104148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808A-7088-6377-6148-C9C0DA4C5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9" y="457201"/>
            <a:ext cx="2949183" cy="1600199"/>
          </a:xfrm>
        </p:spPr>
        <p:txBody>
          <a:bodyPr anchor="b"/>
          <a:lstStyle>
            <a:lvl1pPr>
              <a:defRPr sz="135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08978-1E76-DC31-6700-E27C1A1DA69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95" y="987429"/>
            <a:ext cx="4629156" cy="4873625"/>
          </a:xfr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77036-FFED-D498-7B99-FB1B2227CD7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9" y="2057400"/>
            <a:ext cx="2949183" cy="3811586"/>
          </a:xfrm>
        </p:spPr>
        <p:txBody>
          <a:bodyPr/>
          <a:lstStyle>
            <a:lvl1pPr marL="0" indent="0">
              <a:buNone/>
              <a:defRPr sz="675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05B84-9BAE-EAE6-7CD0-61CF929846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591DA1-C29A-4EFD-AD8D-352DC147C12D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A40A-2470-84F4-507A-193E8B86C5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C98D7-5DEA-B33B-317D-2931537EA4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D522B-36E7-4242-8FE0-8B1364D3CFB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294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615B-42E1-D623-DC03-942011A566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0BAD8-DA85-1142-791F-8EA4649376F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03EF-2D73-F201-18AA-02BD0BCC73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EBAB7-2E3F-49C8-92E1-BCA1B6D45487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F417D-CE7E-2B66-2962-3D14AE776D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73F40-DDB9-BC82-F8B5-17C63153DB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CB65F9-880E-49FE-8D51-707FC15E3B1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56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8D825-F6A0-92B4-8704-A831014FBAB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8" y="365127"/>
            <a:ext cx="1971677" cy="581183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4FFEA-ACE6-48DA-2408-14D3472BF0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7" y="365127"/>
            <a:ext cx="5800721" cy="58118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7B5A6-6160-5137-B5F3-CE0A426215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520AFB-F173-4FFB-A499-A172BAF42541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DE88-F304-CC14-63DD-FC007CCC1F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49F2-126D-50AF-D115-06E6AE597D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FC27F1-526E-46B1-9720-9775A8E31D6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90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628774"/>
            <a:ext cx="8496300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324320" y="1268413"/>
            <a:ext cx="849583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128366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4103688" cy="4752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716463" y="1268413"/>
            <a:ext cx="4103687" cy="4752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5287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320" y="1268413"/>
            <a:ext cx="4103218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6462" y="1268413"/>
            <a:ext cx="4103687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Abteilung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323850" y="1628775"/>
            <a:ext cx="4103688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4716463" y="1628775"/>
            <a:ext cx="4103687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6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35741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Abteilung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2644775" cy="4752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248387" y="1268413"/>
            <a:ext cx="2646000" cy="4752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6174150" y="1268413"/>
            <a:ext cx="2646000" cy="4752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5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73732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 mi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320" y="1268413"/>
            <a:ext cx="2646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249054" y="1268413"/>
            <a:ext cx="2646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Abteilung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323850" y="1628775"/>
            <a:ext cx="2646000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3248819" y="1628775"/>
            <a:ext cx="2646000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173788" y="1268413"/>
            <a:ext cx="2646000" cy="3600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6173788" y="1628775"/>
            <a:ext cx="2646362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7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8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38764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Abteilung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Referentin/Referenten</a:t>
            </a:r>
          </a:p>
        </p:txBody>
      </p:sp>
      <p:sp>
        <p:nvSpPr>
          <p:cNvPr id="6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238124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72920"/>
            <a:ext cx="7056462" cy="648000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268414"/>
            <a:ext cx="8496300" cy="475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528" y="6296507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Abteilung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0932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r>
              <a:rPr lang="de-DE"/>
              <a:t>Name Referentin/Referenten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95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2"/>
        </a:buClr>
        <a:buFontTx/>
        <a:buNone/>
        <a:defRPr sz="18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4763" indent="0" algn="l" defTabSz="914400" rtl="0" eaLnBrk="1" latinLnBrk="0" hangingPunct="1">
        <a:spcBef>
          <a:spcPct val="20000"/>
        </a:spcBef>
        <a:buClr>
          <a:schemeClr val="bg2"/>
        </a:buClr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0363" indent="-185738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34988" indent="-174625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1EF60C-59D2-447A-B3C7-522402D0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BE7B1-0494-4551-8F70-7D52CB4D6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E88D26-653B-4EF3-9087-F95372A6D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D59F-ABE6-4880-9588-41135CBFF01A}" type="datetimeFigureOut">
              <a:rPr lang="de-DE" smtClean="0"/>
              <a:t>10.10.2022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42C6E-558A-4CAB-BE7A-9BA743FDA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5314A1-2B0D-4DE9-A8B7-008028057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BCA74-F305-4B16-A5EA-66B0E123F65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323528" y="6296507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Zusatzqualifikation Gewaltprävention: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Konflike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und Mobbing 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355654" y="6304235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30.06. – 01.07.2022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3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20475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FCBBF-939D-F95B-AF75-8764EB291A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7" y="36512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E49E9-D6A2-D4AC-F5AC-3E309452B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7" y="1825624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BE53A-C9C4-7338-2812-D1097663E4A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6" y="6356352"/>
            <a:ext cx="2057400" cy="3651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2571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506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92F586D-0E95-4544-809C-94E5118D95FE}" type="datetime1">
              <a:rPr lang="de-DE"/>
              <a:pPr lvl="0"/>
              <a:t>10.10.2022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ACE7A-02CC-828A-08D3-FD030D6178E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56" y="6356352"/>
            <a:ext cx="3086099" cy="3651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2571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506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EF3A2-E626-539B-45BC-AF0FE8C51C9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56" y="6356352"/>
            <a:ext cx="2057400" cy="3651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2571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506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C78891-3964-4BD0-8B26-E8A582B3DCBA}" type="slidenum"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-9382" y="6021388"/>
            <a:ext cx="9153381" cy="836612"/>
          </a:xfrm>
          <a:prstGeom prst="rect">
            <a:avLst/>
          </a:prstGeom>
          <a:solidFill>
            <a:srgbClr val="3399FF">
              <a:alpha val="7882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323528" y="6309320"/>
            <a:ext cx="496855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Zusatzqualifikation Gewaltprävention: Konflikte und Mobbing 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4355976" y="6309320"/>
            <a:ext cx="44644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lang="de-DE" sz="1400" kern="1200" smtClean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30.06. – 01.07.2022</a:t>
            </a:r>
          </a:p>
        </p:txBody>
      </p:sp>
    </p:spTree>
    <p:extLst>
      <p:ext uri="{BB962C8B-B14F-4D97-AF65-F5344CB8AC3E}">
        <p14:creationId xmlns:p14="http://schemas.microsoft.com/office/powerpoint/2010/main" val="313532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marL="0" marR="0" lvl="0" indent="0" algn="l" defTabSz="385763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1856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96441" marR="0" lvl="0" indent="-96441" algn="l" defTabSz="385763" rtl="0" fontAlgn="auto" hangingPunct="1">
        <a:lnSpc>
          <a:spcPct val="90000"/>
        </a:lnSpc>
        <a:spcBef>
          <a:spcPts val="422"/>
        </a:spcBef>
        <a:spcAft>
          <a:spcPts val="0"/>
        </a:spcAft>
        <a:buSzPct val="100000"/>
        <a:buFont typeface="Arial" pitchFamily="34"/>
        <a:buChar char="•"/>
        <a:tabLst/>
        <a:defRPr lang="de-DE" sz="1181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289322" marR="0" lvl="1" indent="-96441" algn="l" defTabSz="385763" rtl="0" fontAlgn="auto" hangingPunct="1">
        <a:lnSpc>
          <a:spcPct val="90000"/>
        </a:lnSpc>
        <a:spcBef>
          <a:spcPts val="211"/>
        </a:spcBef>
        <a:spcAft>
          <a:spcPts val="0"/>
        </a:spcAft>
        <a:buSzPct val="100000"/>
        <a:buFont typeface="Arial" pitchFamily="34"/>
        <a:buChar char="•"/>
        <a:tabLst/>
        <a:defRPr lang="de-DE" sz="101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482203" marR="0" lvl="2" indent="-96441" algn="l" defTabSz="385763" rtl="0" fontAlgn="auto" hangingPunct="1">
        <a:lnSpc>
          <a:spcPct val="90000"/>
        </a:lnSpc>
        <a:spcBef>
          <a:spcPts val="211"/>
        </a:spcBef>
        <a:spcAft>
          <a:spcPts val="0"/>
        </a:spcAft>
        <a:buSzPct val="100000"/>
        <a:buFont typeface="Arial" pitchFamily="34"/>
        <a:buChar char="•"/>
        <a:tabLst/>
        <a:defRPr lang="de-DE" sz="844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675084" marR="0" lvl="3" indent="-96441" algn="l" defTabSz="385763" rtl="0" fontAlgn="auto" hangingPunct="1">
        <a:lnSpc>
          <a:spcPct val="90000"/>
        </a:lnSpc>
        <a:spcBef>
          <a:spcPts val="211"/>
        </a:spcBef>
        <a:spcAft>
          <a:spcPts val="0"/>
        </a:spcAft>
        <a:buSzPct val="100000"/>
        <a:buFont typeface="Arial" pitchFamily="34"/>
        <a:buChar char="•"/>
        <a:tabLst/>
        <a:defRPr lang="de-DE" sz="759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867966" marR="0" lvl="4" indent="-96441" algn="l" defTabSz="385763" rtl="0" fontAlgn="auto" hangingPunct="1">
        <a:lnSpc>
          <a:spcPct val="90000"/>
        </a:lnSpc>
        <a:spcBef>
          <a:spcPts val="211"/>
        </a:spcBef>
        <a:spcAft>
          <a:spcPts val="0"/>
        </a:spcAft>
        <a:buSzPct val="100000"/>
        <a:buFont typeface="Arial" pitchFamily="34"/>
        <a:buChar char="•"/>
        <a:tabLst/>
        <a:defRPr lang="de-DE" sz="759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/>
          <a:stretch/>
        </p:blipFill>
        <p:spPr>
          <a:xfrm>
            <a:off x="231204" y="296652"/>
            <a:ext cx="8066435" cy="4666348"/>
          </a:xfrm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>
                <a:solidFill>
                  <a:schemeClr val="bg2"/>
                </a:solidFill>
              </a:rPr>
            </a:br>
            <a:endParaRPr lang="de-DE" altLang="de-DE">
              <a:solidFill>
                <a:schemeClr val="bg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43608" y="3789040"/>
            <a:ext cx="7481490" cy="1452894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b="1" i="1" dirty="0">
                <a:solidFill>
                  <a:schemeClr val="accent3">
                    <a:lumMod val="50000"/>
                  </a:schemeClr>
                </a:solidFill>
                <a:latin typeface="Rotis Semi Sans" pitchFamily="2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Konflikte und Mobbing in Gruppen</a:t>
            </a:r>
          </a:p>
          <a:p>
            <a:pPr marL="457200" indent="-457200">
              <a:buFontTx/>
              <a:buChar char="-"/>
            </a:pP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vorbeugen, erkennen und bearbeiten</a:t>
            </a:r>
          </a:p>
          <a:p>
            <a:pPr marL="457200" indent="-457200">
              <a:buFontTx/>
              <a:buChar char="-"/>
            </a:pPr>
            <a:endParaRPr lang="de-D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16906" y="4957642"/>
            <a:ext cx="35643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Renate Grote-Giersch</a:t>
            </a:r>
          </a:p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Dipl. Sozialpädagogin, MA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Social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Science</a:t>
            </a:r>
          </a:p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Dipl. Mediatorin</a:t>
            </a:r>
          </a:p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www.mediation-grote-giersch</a:t>
            </a:r>
          </a:p>
          <a:p>
            <a:endParaRPr lang="de-DE" sz="9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951711" y="4957642"/>
            <a:ext cx="485720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Agnes Jänsch</a:t>
            </a:r>
          </a:p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Dipl. Psychologin,</a:t>
            </a:r>
          </a:p>
          <a:p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Systemische Familientherapeutin</a:t>
            </a:r>
            <a:b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agnes.jaensch@web.de</a:t>
            </a:r>
          </a:p>
        </p:txBody>
      </p:sp>
    </p:spTree>
    <p:extLst>
      <p:ext uri="{BB962C8B-B14F-4D97-AF65-F5344CB8AC3E}">
        <p14:creationId xmlns:p14="http://schemas.microsoft.com/office/powerpoint/2010/main" val="25025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79413" y="1448780"/>
            <a:ext cx="8459787" cy="4176464"/>
          </a:xfrm>
        </p:spPr>
        <p:txBody>
          <a:bodyPr/>
          <a:lstStyle/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Mobbing ist der Missbrauch von </a:t>
            </a: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sozialer Macht </a:t>
            </a: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auf der Basis </a:t>
            </a: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systematischer und wiederholter Attacken</a:t>
            </a: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 gegen </a:t>
            </a: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Schwächere</a:t>
            </a: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de-DE" altLang="de-DE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Olweus</a:t>
            </a: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Mobbing kann sich in jeder Form von Gewalt/schädigendem Verhalten äußern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verbal: Beschimpfungen, Beleidigungen, Gerüchte...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körperlich: Verprügeln, Stoßen, Bein stellen...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Zerstören/Wegnehmen von Gegenständen: Sportsachen verstecken, Arbeitsmaterial wegwerfen...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Intrigen, Fehlinformationen, Gerüchte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Ignorieren, Informationen vorenthalten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sexuelle Übergriffe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rassistische Übergriffe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Cyber-Mobbing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328084" y="4185084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Auf Flipchart sammeln</a:t>
            </a:r>
          </a:p>
        </p:txBody>
      </p:sp>
    </p:spTree>
    <p:extLst>
      <p:ext uri="{BB962C8B-B14F-4D97-AF65-F5344CB8AC3E}">
        <p14:creationId xmlns:p14="http://schemas.microsoft.com/office/powerpoint/2010/main" val="87607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79413" y="1448780"/>
            <a:ext cx="8459787" cy="4176464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Rotis Semi Sans"/>
              </a:rPr>
              <a:t>Jede*r 7. bis 10. ist im Laufes seiner Schullaufbahn von Mobbing betroffen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Rotis Semi Sans"/>
              </a:rPr>
              <a:t>Jungen häufiger als Mädchen</a:t>
            </a:r>
          </a:p>
          <a:p>
            <a:pPr marL="703263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/>
              <a:buChar char="à"/>
              <a:defRPr/>
            </a:pPr>
            <a:r>
              <a:rPr lang="de-DE" sz="2000" dirty="0">
                <a:solidFill>
                  <a:schemeClr val="tx1"/>
                </a:solidFill>
                <a:latin typeface="calRotis Semi Sans"/>
                <a:sym typeface="Wingdings" panose="05000000000000000000" pitchFamily="2" charset="2"/>
              </a:rPr>
              <a:t>Beobachtungsfehler?</a:t>
            </a:r>
          </a:p>
          <a:p>
            <a:pPr marL="703263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/>
              <a:buChar char="à"/>
              <a:defRPr/>
            </a:pPr>
            <a:r>
              <a:rPr lang="de-DE" sz="2000" dirty="0">
                <a:solidFill>
                  <a:schemeClr val="tx1"/>
                </a:solidFill>
                <a:latin typeface="calRotis Semi Sans"/>
                <a:sym typeface="Wingdings" panose="05000000000000000000" pitchFamily="2" charset="2"/>
              </a:rPr>
              <a:t>Mädchen holen in den letzten Jahren auf</a:t>
            </a:r>
            <a:endParaRPr lang="de-DE" sz="2000" dirty="0">
              <a:solidFill>
                <a:schemeClr val="tx1"/>
              </a:solidFill>
              <a:latin typeface="calRotis Semi Sans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Rotis Semi Sans"/>
              </a:rPr>
              <a:t>geschlechtsspezifische Unterschiede nehmen ab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Rotis Semi Sans"/>
              </a:rPr>
              <a:t>Peak in 3. und 6./7. Klasse, immer mehr Mobbingfälle in Grundschulklassen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12060" y="4689140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Lieber nur sagen</a:t>
            </a:r>
          </a:p>
        </p:txBody>
      </p:sp>
    </p:spTree>
    <p:extLst>
      <p:ext uri="{BB962C8B-B14F-4D97-AF65-F5344CB8AC3E}">
        <p14:creationId xmlns:p14="http://schemas.microsoft.com/office/powerpoint/2010/main" val="352810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Rotis Semi Sans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6"/>
          <a:stretch/>
        </p:blipFill>
        <p:spPr>
          <a:xfrm>
            <a:off x="539552" y="1052736"/>
            <a:ext cx="8066435" cy="4955614"/>
          </a:xfrm>
        </p:spPr>
      </p:pic>
      <p:sp>
        <p:nvSpPr>
          <p:cNvPr id="6" name="Textfeld 2"/>
          <p:cNvSpPr txBox="1"/>
          <p:nvPr/>
        </p:nvSpPr>
        <p:spPr>
          <a:xfrm>
            <a:off x="3935971" y="4994726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Mobbing-Betroffener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7" name="Textfeld 3"/>
          <p:cNvSpPr txBox="1"/>
          <p:nvPr/>
        </p:nvSpPr>
        <p:spPr>
          <a:xfrm>
            <a:off x="539552" y="5551862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Mobbing-Akteure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8" name="Textfeld 4"/>
          <p:cNvSpPr txBox="1"/>
          <p:nvPr/>
        </p:nvSpPr>
        <p:spPr>
          <a:xfrm>
            <a:off x="1471613" y="1796725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Helfer der Mobbing-Akteure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9" name="Textfeld 5"/>
          <p:cNvSpPr txBox="1"/>
          <p:nvPr/>
        </p:nvSpPr>
        <p:spPr>
          <a:xfrm>
            <a:off x="6534150" y="4257073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Scheinbar Unbeteiligte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1079612" y="4469578"/>
            <a:ext cx="2593888" cy="15732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330350" y="3787241"/>
            <a:ext cx="2343150" cy="4953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971600" y="4626898"/>
            <a:ext cx="2701900" cy="40524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0"/>
          <p:cNvSpPr txBox="1"/>
          <p:nvPr/>
        </p:nvSpPr>
        <p:spPr>
          <a:xfrm>
            <a:off x="1517477" y="4081674"/>
            <a:ext cx="1638300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C00000"/>
                </a:solidFill>
                <a:effectLst/>
                <a:latin typeface="calRotis Semi Sans"/>
                <a:ea typeface="Calibri"/>
                <a:cs typeface="Times New Roman"/>
              </a:rPr>
              <a:t>Angriffe, Beleidigungen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2501925" y="3090028"/>
            <a:ext cx="1254075" cy="778131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3"/>
          <p:cNvSpPr txBox="1"/>
          <p:nvPr/>
        </p:nvSpPr>
        <p:spPr>
          <a:xfrm>
            <a:off x="6545821" y="1840555"/>
            <a:ext cx="1638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C00000"/>
                </a:solidFill>
                <a:effectLst/>
                <a:latin typeface="calRotis Semi Sans"/>
                <a:ea typeface="Calibri"/>
                <a:cs typeface="Times New Roman"/>
              </a:rPr>
              <a:t>wegschauen, ignorieren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15" name="Textfeld 12"/>
          <p:cNvSpPr txBox="1"/>
          <p:nvPr/>
        </p:nvSpPr>
        <p:spPr>
          <a:xfrm>
            <a:off x="1466751" y="3321208"/>
            <a:ext cx="2070348" cy="628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solidFill>
                  <a:srgbClr val="C00000"/>
                </a:solidFill>
                <a:effectLst/>
                <a:latin typeface="calRotis Semi Sans"/>
                <a:ea typeface="Calibri"/>
                <a:cs typeface="Times New Roman"/>
              </a:rPr>
              <a:t>gelegentliche Angriffe, Beleidigungen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056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5513D3-5B13-46A9-BCF5-3A6463E70CD6}"/>
              </a:ext>
            </a:extLst>
          </p:cNvPr>
          <p:cNvSpPr txBox="1"/>
          <p:nvPr/>
        </p:nvSpPr>
        <p:spPr>
          <a:xfrm>
            <a:off x="5637284" y="2616927"/>
            <a:ext cx="3479684" cy="3300904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>
                <a:schemeClr val="tx2"/>
              </a:buClr>
              <a:defRPr/>
            </a:pPr>
            <a:r>
              <a:rPr lang="de-DE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Verteidiger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Leiden unter der Situation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Heimliche Freundschaft</a:t>
            </a:r>
            <a:endParaRPr lang="de-DE" sz="13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endParaRPr lang="de-DE" sz="15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Vereinzelte Versuche Akteure zu stoppen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Schwanken zwischen Mitleid und Ohnmacht/Angst vor Initiatoren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Bleiben passiv um nicht selber in den Fokus zu geraten; Rückzug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Sehen/wissen keine Handlungsalternative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de-DE" sz="1500" dirty="0">
              <a:solidFill>
                <a:prstClr val="black"/>
              </a:solidFill>
              <a:latin typeface="calRotis Semi Sans"/>
            </a:endParaRPr>
          </a:p>
          <a:p>
            <a:pPr defTabSz="685800">
              <a:defRPr/>
            </a:pPr>
            <a:endParaRPr lang="de-DE" sz="1350" dirty="0">
              <a:solidFill>
                <a:prstClr val="black"/>
              </a:solidFill>
              <a:latin typeface="calRotis Semi San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74B265-199A-4567-BD20-461A348360BA}"/>
              </a:ext>
            </a:extLst>
          </p:cNvPr>
          <p:cNvSpPr txBox="1"/>
          <p:nvPr/>
        </p:nvSpPr>
        <p:spPr>
          <a:xfrm>
            <a:off x="2839808" y="1203998"/>
            <a:ext cx="2661558" cy="1246495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>
                <a:schemeClr val="tx2"/>
              </a:buClr>
              <a:defRPr/>
            </a:pPr>
            <a:r>
              <a:rPr lang="de-DE" sz="1500" b="1" dirty="0">
                <a:solidFill>
                  <a:prstClr val="black"/>
                </a:solidFill>
                <a:latin typeface="calRotis Semi Sans"/>
              </a:rPr>
              <a:t>Mobbing-Betroffener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Wird gedemütigt u. misshandelt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Verliert Selbstvertrauen, oft auch Selbstachtung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0862350-D362-49BE-9162-FE1733FA19AA}"/>
              </a:ext>
            </a:extLst>
          </p:cNvPr>
          <p:cNvSpPr txBox="1"/>
          <p:nvPr/>
        </p:nvSpPr>
        <p:spPr>
          <a:xfrm>
            <a:off x="2838518" y="2672916"/>
            <a:ext cx="2661558" cy="1015663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Rotis Semi Sans"/>
              </a:rPr>
              <a:t>Passiv: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Rückzug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Weinen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Eher „überbehütet“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9B7F9F0-B4C5-4026-BCDF-5BB18C3171D6}"/>
              </a:ext>
            </a:extLst>
          </p:cNvPr>
          <p:cNvSpPr txBox="1"/>
          <p:nvPr/>
        </p:nvSpPr>
        <p:spPr>
          <a:xfrm>
            <a:off x="2856055" y="3845128"/>
            <a:ext cx="2649311" cy="1246495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Rotis Semi Sans"/>
              </a:rPr>
              <a:t>Wehrhaft</a:t>
            </a:r>
            <a:r>
              <a:rPr lang="de-DE" sz="1500" dirty="0">
                <a:solidFill>
                  <a:prstClr val="black"/>
                </a:solidFill>
                <a:latin typeface="calRotis Semi Sans"/>
              </a:rPr>
              <a:t>: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Lösungsversuche die in die Aggression gehen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Rotis Semi Sans"/>
              </a:rPr>
              <a:t>Verliert Empathie bei Klasse und Erwachsenen</a:t>
            </a:r>
          </a:p>
        </p:txBody>
      </p:sp>
      <p:pic>
        <p:nvPicPr>
          <p:cNvPr id="10" name="Inhaltsplatzhalt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8" t="49033" r="38405" b="9903"/>
          <a:stretch/>
        </p:blipFill>
        <p:spPr>
          <a:xfrm>
            <a:off x="-23592" y="1070655"/>
            <a:ext cx="2759678" cy="2759677"/>
          </a:xfrm>
          <a:prstGeom prst="rect">
            <a:avLst/>
          </a:prstGeom>
        </p:spPr>
      </p:pic>
      <p:sp>
        <p:nvSpPr>
          <p:cNvPr id="22" name="Textfeld 2"/>
          <p:cNvSpPr txBox="1"/>
          <p:nvPr/>
        </p:nvSpPr>
        <p:spPr>
          <a:xfrm>
            <a:off x="323850" y="3435317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Mobbing-Betroffener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181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4052553-6477-4273-8B0F-45D1A2DCE6A2}"/>
              </a:ext>
            </a:extLst>
          </p:cNvPr>
          <p:cNvSpPr txBox="1"/>
          <p:nvPr/>
        </p:nvSpPr>
        <p:spPr>
          <a:xfrm>
            <a:off x="5364390" y="2562039"/>
            <a:ext cx="2823323" cy="1015663"/>
          </a:xfrm>
          <a:prstGeom prst="rect">
            <a:avLst/>
          </a:prstGeom>
          <a:solidFill>
            <a:srgbClr val="004DBF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buClr>
                <a:schemeClr val="tx2"/>
              </a:buClr>
              <a:defRPr/>
            </a:pPr>
            <a:r>
              <a:rPr lang="de-DE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Assistenten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Unterstützen tatkräftig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Führen Ideen aus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Persönlicher Machtgewinn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901185-AB17-4B69-8151-368F04CB122C}"/>
              </a:ext>
            </a:extLst>
          </p:cNvPr>
          <p:cNvSpPr txBox="1"/>
          <p:nvPr/>
        </p:nvSpPr>
        <p:spPr>
          <a:xfrm>
            <a:off x="6320677" y="1045158"/>
            <a:ext cx="2823323" cy="1477328"/>
          </a:xfrm>
          <a:prstGeom prst="rect">
            <a:avLst/>
          </a:prstGeom>
          <a:solidFill>
            <a:srgbClr val="004DBF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buClr>
                <a:schemeClr val="tx2"/>
              </a:buClr>
              <a:defRPr/>
            </a:pPr>
            <a:r>
              <a:rPr lang="de-DE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Mitläufer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Zeigen durch Beifall und Anfeuerungssignale auf wessen Seite sie sind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Versuchen sich nicht direkt zu beteiligen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9DC681-0AD9-40C8-8243-A0213450EB62}"/>
              </a:ext>
            </a:extLst>
          </p:cNvPr>
          <p:cNvSpPr txBox="1"/>
          <p:nvPr/>
        </p:nvSpPr>
        <p:spPr>
          <a:xfrm>
            <a:off x="3952428" y="3665403"/>
            <a:ext cx="2823323" cy="2169825"/>
          </a:xfrm>
          <a:prstGeom prst="rect">
            <a:avLst/>
          </a:prstGeom>
          <a:solidFill>
            <a:srgbClr val="004DBF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buClr>
                <a:schemeClr val="tx2"/>
              </a:buClr>
              <a:defRPr/>
            </a:pPr>
            <a:r>
              <a:rPr lang="de-DE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Mobbing- Akteure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Sichert sich machtvollen Platz in der Klasse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Setzt alle unter Druck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Sorgt für Spannung, Unterhaltung, „Zusammenhalt“</a:t>
            </a:r>
          </a:p>
          <a:p>
            <a:pPr marL="285750" indent="-285750" defTabSz="685800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Kompensation von mangelndem Selbstwert</a:t>
            </a:r>
          </a:p>
        </p:txBody>
      </p:sp>
      <p:pic>
        <p:nvPicPr>
          <p:cNvPr id="10" name="Inhaltsplatzhalt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4" r="60722" b="4201"/>
          <a:stretch/>
        </p:blipFill>
        <p:spPr>
          <a:xfrm>
            <a:off x="611560" y="1664804"/>
            <a:ext cx="3168352" cy="4176464"/>
          </a:xfrm>
          <a:prstGeom prst="rect">
            <a:avLst/>
          </a:prstGeom>
        </p:spPr>
      </p:pic>
      <p:sp>
        <p:nvSpPr>
          <p:cNvPr id="8" name="Textfeld 4"/>
          <p:cNvSpPr txBox="1"/>
          <p:nvPr/>
        </p:nvSpPr>
        <p:spPr>
          <a:xfrm>
            <a:off x="1604963" y="1916832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Helfer der Mobbing-Akteure</a:t>
            </a:r>
            <a:endParaRPr lang="de-DE" sz="1100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7" name="Textfeld 3"/>
          <p:cNvSpPr txBox="1"/>
          <p:nvPr/>
        </p:nvSpPr>
        <p:spPr>
          <a:xfrm>
            <a:off x="731213" y="5563955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Mobbing-Akteure</a:t>
            </a:r>
            <a:endParaRPr lang="de-DE" sz="1100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62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4AFFC54-82C4-4FAF-885B-6970942D3DB4}"/>
              </a:ext>
            </a:extLst>
          </p:cNvPr>
          <p:cNvSpPr txBox="1"/>
          <p:nvPr/>
        </p:nvSpPr>
        <p:spPr>
          <a:xfrm>
            <a:off x="467544" y="2096852"/>
            <a:ext cx="3624943" cy="1938992"/>
          </a:xfrm>
          <a:prstGeom prst="rect">
            <a:avLst/>
          </a:prstGeom>
          <a:solidFill>
            <a:srgbClr val="FFFF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de-DE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Scheinbar Unbeteiligte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Sehen oft die Probleme in der Person des Mobbingbetroffenen mitbegründet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Wollen sich heraushalten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Leiden unter der Situation, bleiben aber passiv um nicht in den Fokus zu geraten</a:t>
            </a:r>
          </a:p>
          <a:p>
            <a:pPr marL="285750" indent="-285750" defTabSz="685800"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solidFill>
                  <a:prstClr val="black"/>
                </a:solidFill>
                <a:latin typeface="Calibri" panose="020F0502020204030204" pitchFamily="34" charset="0"/>
              </a:rPr>
              <a:t>Sehen keine Handlungsalternative</a:t>
            </a:r>
          </a:p>
          <a:p>
            <a:pPr defTabSz="685800">
              <a:defRPr/>
            </a:pPr>
            <a:endParaRPr lang="de-DE" sz="15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nhaltsplatzhalt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2" t="27568" b="18246"/>
          <a:stretch/>
        </p:blipFill>
        <p:spPr>
          <a:xfrm>
            <a:off x="4932040" y="2091854"/>
            <a:ext cx="3061879" cy="3276364"/>
          </a:xfrm>
          <a:prstGeom prst="rect">
            <a:avLst/>
          </a:prstGeom>
        </p:spPr>
      </p:pic>
      <p:sp>
        <p:nvSpPr>
          <p:cNvPr id="9" name="Textfeld 5"/>
          <p:cNvSpPr txBox="1"/>
          <p:nvPr/>
        </p:nvSpPr>
        <p:spPr>
          <a:xfrm>
            <a:off x="6183242" y="4795800"/>
            <a:ext cx="1567581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ibri" panose="020F0502020204030204" pitchFamily="34" charset="0"/>
                <a:ea typeface="Calibri"/>
                <a:cs typeface="Times New Roman"/>
              </a:rPr>
              <a:t>Scheinbar Unbeteiligte</a:t>
            </a:r>
            <a:endParaRPr lang="de-DE" sz="1100" dirty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55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Auswirkungen auf ALLE Beteiligten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70308" y="1452225"/>
            <a:ext cx="4021673" cy="2137522"/>
            <a:chOff x="2627784" y="2808222"/>
            <a:chExt cx="3840517" cy="2208911"/>
          </a:xfrm>
        </p:grpSpPr>
        <p:sp>
          <p:nvSpPr>
            <p:cNvPr id="5" name="Abgerundetes Rechteck 4"/>
            <p:cNvSpPr/>
            <p:nvPr/>
          </p:nvSpPr>
          <p:spPr>
            <a:xfrm>
              <a:off x="2627784" y="2808222"/>
              <a:ext cx="3708412" cy="219998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651876" y="2822549"/>
              <a:ext cx="3816425" cy="219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b="1" dirty="0">
                  <a:latin typeface="Calibri" panose="020F0502020204030204" pitchFamily="34" charset="0"/>
                </a:rPr>
                <a:t>Betroffene*r:</a:t>
              </a:r>
            </a:p>
            <a:p>
              <a:r>
                <a:rPr lang="de-DE" altLang="de-DE" sz="1600" dirty="0">
                  <a:latin typeface="Calibri" panose="020F0502020204030204" pitchFamily="34" charset="0"/>
                </a:rPr>
                <a:t>Ängste, Minderwertigkeitsgefühle, Leistungs- und Konzentrationsprobleme, Depressionen, Suizidalität, psychosomatische Symptome</a:t>
              </a:r>
              <a:br>
                <a:rPr lang="de-DE" altLang="de-DE" sz="1600" dirty="0">
                  <a:latin typeface="Calibri" panose="020F0502020204030204" pitchFamily="34" charset="0"/>
                </a:rPr>
              </a:br>
              <a:r>
                <a:rPr lang="de-DE" altLang="de-DE" sz="1600" dirty="0">
                  <a:latin typeface="Calibri" panose="020F0502020204030204" pitchFamily="34" charset="0"/>
                </a:rPr>
                <a:t>niedriger Selbstwert, Schulvermeidung,</a:t>
              </a:r>
            </a:p>
            <a:p>
              <a:pPr marL="266700" indent="-266700"/>
              <a:r>
                <a:rPr lang="de-DE" altLang="de-DE" sz="1600" dirty="0">
                  <a:latin typeface="Calibri" panose="020F0502020204030204" pitchFamily="34" charset="0"/>
                  <a:sym typeface="Wingdings" panose="05000000000000000000" pitchFamily="2" charset="2"/>
                </a:rPr>
                <a:t> Anzeichen von PTBS, Dauerhafte Schädigung möglich (25 % haben als Erwachsene psychische Probleme)</a:t>
              </a:r>
              <a:r>
                <a:rPr lang="de-DE" altLang="de-DE" dirty="0">
                  <a:latin typeface="Calibri" panose="020F0502020204030204" pitchFamily="34" charset="0"/>
                </a:rPr>
                <a:t>  </a:t>
              </a:r>
              <a:endParaRPr lang="de-DE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716016" y="1641327"/>
            <a:ext cx="3996444" cy="1750678"/>
            <a:chOff x="2627784" y="2808222"/>
            <a:chExt cx="3816424" cy="2199982"/>
          </a:xfrm>
          <a:solidFill>
            <a:srgbClr val="009999">
              <a:alpha val="63000"/>
            </a:srgbClr>
          </a:solidFill>
        </p:grpSpPr>
        <p:sp>
          <p:nvSpPr>
            <p:cNvPr id="11" name="Abgerundetes Rechteck 10"/>
            <p:cNvSpPr/>
            <p:nvPr/>
          </p:nvSpPr>
          <p:spPr>
            <a:xfrm>
              <a:off x="2627784" y="2808222"/>
              <a:ext cx="3708412" cy="2199982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627784" y="3023663"/>
              <a:ext cx="3816424" cy="139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b="1" dirty="0">
                  <a:latin typeface="Calibri" panose="020F0502020204030204" pitchFamily="34" charset="0"/>
                </a:rPr>
                <a:t>Akteure:</a:t>
              </a:r>
            </a:p>
            <a:p>
              <a:r>
                <a:rPr lang="de-DE" sz="1600" dirty="0">
                  <a:latin typeface="Calibri" panose="020F0502020204030204" pitchFamily="34" charset="0"/>
                </a:rPr>
                <a:t>Verlust von Werten, Etablierung sozial inadäquaten Verhaltens </a:t>
              </a:r>
              <a:r>
                <a:rPr lang="de-DE" sz="1600" dirty="0">
                  <a:latin typeface="Calibri" panose="020F0502020204030204" pitchFamily="34" charset="0"/>
                  <a:sym typeface="Wingdings" panose="05000000000000000000" pitchFamily="2" charset="2"/>
                </a:rPr>
                <a:t> 4-fach erhöhtes </a:t>
              </a:r>
              <a:r>
                <a:rPr lang="de-DE" sz="1600" dirty="0" err="1">
                  <a:latin typeface="Calibri" panose="020F0502020204030204" pitchFamily="34" charset="0"/>
                  <a:sym typeface="Wingdings" panose="05000000000000000000" pitchFamily="2" charset="2"/>
                </a:rPr>
                <a:t>Delinquenzrisiko</a:t>
              </a:r>
              <a:endParaRPr lang="de-DE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0308" y="4121052"/>
            <a:ext cx="3996444" cy="1741472"/>
            <a:chOff x="2627784" y="2808220"/>
            <a:chExt cx="3816424" cy="2660265"/>
          </a:xfrm>
          <a:solidFill>
            <a:srgbClr val="54DEDB">
              <a:alpha val="58000"/>
            </a:srgbClr>
          </a:solidFill>
        </p:grpSpPr>
        <p:sp>
          <p:nvSpPr>
            <p:cNvPr id="14" name="Abgerundetes Rechteck 13"/>
            <p:cNvSpPr/>
            <p:nvPr/>
          </p:nvSpPr>
          <p:spPr>
            <a:xfrm>
              <a:off x="2627784" y="2808220"/>
              <a:ext cx="3708412" cy="2660263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627784" y="3023663"/>
              <a:ext cx="3816424" cy="2444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b="1" dirty="0">
                  <a:latin typeface="Calibri" panose="020F0502020204030204" pitchFamily="34" charset="0"/>
                </a:rPr>
                <a:t>Scheinbar Unbeteiligte:</a:t>
              </a:r>
            </a:p>
            <a:p>
              <a:r>
                <a:rPr lang="de-DE" altLang="de-DE" sz="1600" dirty="0">
                  <a:latin typeface="Calibri" panose="020F0502020204030204" pitchFamily="34" charset="0"/>
                </a:rPr>
                <a:t>Angst, Verschiebung des Werterahmens, Lernerfahrung: Gewalt als Normalität</a:t>
              </a:r>
              <a:br>
                <a:rPr lang="de-DE" altLang="de-DE" sz="1600" dirty="0">
                  <a:latin typeface="Calibri" panose="020F0502020204030204" pitchFamily="34" charset="0"/>
                </a:rPr>
              </a:br>
              <a:r>
                <a:rPr lang="de-DE" altLang="de-DE" sz="1600" dirty="0">
                  <a:latin typeface="Calibri" panose="020F0502020204030204" pitchFamily="34" charset="0"/>
                </a:rPr>
                <a:t>Erfahrungen von mangelnder Handlungs- und Lösungskompetenz der Erwachsenen, Schuldgefühle durch Nichthandeln </a:t>
              </a:r>
              <a:endParaRPr lang="de-DE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698014" y="4277590"/>
            <a:ext cx="4032448" cy="1428394"/>
            <a:chOff x="2627784" y="2808222"/>
            <a:chExt cx="3850806" cy="1476099"/>
          </a:xfrm>
          <a:solidFill>
            <a:srgbClr val="CCCCFF"/>
          </a:solidFill>
        </p:grpSpPr>
        <p:sp>
          <p:nvSpPr>
            <p:cNvPr id="17" name="Abgerundetes Rechteck 16"/>
            <p:cNvSpPr/>
            <p:nvPr/>
          </p:nvSpPr>
          <p:spPr>
            <a:xfrm>
              <a:off x="2627784" y="2808222"/>
              <a:ext cx="3708412" cy="1227813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662166" y="2884876"/>
              <a:ext cx="3816424" cy="139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b="1" dirty="0">
                  <a:latin typeface="Calibri" panose="020F0502020204030204" pitchFamily="34" charset="0"/>
                </a:rPr>
                <a:t>Eltern, Lehr- und Fachkräfte:</a:t>
              </a:r>
            </a:p>
            <a:p>
              <a:r>
                <a:rPr lang="de-DE" altLang="de-DE" sz="1600" dirty="0">
                  <a:latin typeface="Calibri" panose="020F0502020204030204" pitchFamily="34" charset="0"/>
                </a:rPr>
                <a:t>Sorgen, Hilflosigkeit, Aktualisierung eigener Erfahrungen, Überforderung,</a:t>
              </a:r>
            </a:p>
            <a:p>
              <a:r>
                <a:rPr lang="de-DE" altLang="de-DE" sz="1600" dirty="0">
                  <a:latin typeface="Calibri" panose="020F0502020204030204" pitchFamily="34" charset="0"/>
                </a:rPr>
                <a:t>Schuldgefühle </a:t>
              </a:r>
            </a:p>
            <a:p>
              <a:endParaRPr lang="de-DE" sz="16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9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938DD2-BD16-49C4-8D96-5B0A3B6A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www.mediation-grote-giersch.de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706021-1184-44B9-85AD-0E1DBBB13B89}"/>
              </a:ext>
            </a:extLst>
          </p:cNvPr>
          <p:cNvSpPr txBox="1"/>
          <p:nvPr/>
        </p:nvSpPr>
        <p:spPr>
          <a:xfrm>
            <a:off x="1905741" y="1330350"/>
            <a:ext cx="7130755" cy="430887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1350" dirty="0"/>
            </a:br>
            <a:r>
              <a:rPr lang="de-DE" sz="2400" dirty="0"/>
              <a:t>Anzeichen für Mobbing </a:t>
            </a:r>
            <a:r>
              <a:rPr lang="de-DE" sz="2400" b="1" dirty="0"/>
              <a:t>in der Klasse/Gruppe</a:t>
            </a:r>
            <a:r>
              <a:rPr lang="de-DE" sz="2400" dirty="0"/>
              <a:t>:</a:t>
            </a:r>
          </a:p>
          <a:p>
            <a:endParaRPr lang="de-DE" dirty="0"/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Kommentarkultur und Meinungsdiktat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Inszenierte Anklagen vor Publikum (Öffentlichkeit herzustellen ist wichtiger als Lösungswille)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„Fehlverhalten“ des/der ausgegrenzten Schülerin wird zelebriert und aus der Proportion genommen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Niemand will mit Schüler*in </a:t>
            </a:r>
            <a:r>
              <a:rPr lang="de-DE" sz="2000" dirty="0" err="1"/>
              <a:t>in</a:t>
            </a:r>
            <a:r>
              <a:rPr lang="de-DE" sz="2000" dirty="0"/>
              <a:t> Kleingruppe arbeiten, Augenrollen wenn Schüler*in etwas sagt, Lachen bei falschen Antworten </a:t>
            </a:r>
            <a:r>
              <a:rPr lang="de-DE" sz="2000" dirty="0" err="1"/>
              <a:t>u.ä.</a:t>
            </a:r>
            <a:endParaRPr lang="de-DE" sz="2000" dirty="0"/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Gegenüber Schüler*in wird keine Empathie gezeigt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1520" y="152636"/>
            <a:ext cx="7056462" cy="648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Wie erkenne ich Mobbing?</a:t>
            </a:r>
          </a:p>
        </p:txBody>
      </p:sp>
      <p:pic>
        <p:nvPicPr>
          <p:cNvPr id="6" name="Inhaltsplatzhalt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32812" r="2582" b="25858"/>
          <a:stretch/>
        </p:blipFill>
        <p:spPr>
          <a:xfrm>
            <a:off x="59296" y="1326369"/>
            <a:ext cx="1728192" cy="17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4706021-1184-44B9-85AD-0E1DBBB13B89}"/>
              </a:ext>
            </a:extLst>
          </p:cNvPr>
          <p:cNvSpPr txBox="1"/>
          <p:nvPr/>
        </p:nvSpPr>
        <p:spPr>
          <a:xfrm>
            <a:off x="2087724" y="1052736"/>
            <a:ext cx="6984776" cy="497828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1350" dirty="0"/>
          </a:p>
          <a:p>
            <a:r>
              <a:rPr lang="de-DE" sz="2400" dirty="0"/>
              <a:t>Anzeichen für Mobbing </a:t>
            </a:r>
            <a:r>
              <a:rPr lang="de-DE" sz="2400" b="1" dirty="0"/>
              <a:t>beim Kind</a:t>
            </a:r>
            <a:r>
              <a:rPr lang="de-DE" sz="2400" dirty="0"/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Ist häufig krank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Wirkt bedrückt, bricht leicht in Tränen aus, zieht sich zurück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Aggressives Verhalten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Ist oft alleine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Sucht die Nähe zu Erwachsenen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Vermeidet Sport oder außerschulische Veranstaltungen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Leistungsabfall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Wirkt abwesend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Fehlt häufig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Eltern berichten von Schlafstörungen, Wutausbrüchen zuhause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Stiehlt zuhause Geld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Verliert Kleidung und Gegenstände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000" dirty="0"/>
              <a:t>Möchte aus schwer nachvollziehbaren Gründen die Schule wechseln/nicht mehr ins Tagesheim gehen</a:t>
            </a:r>
            <a:endParaRPr lang="de-DE" sz="135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51520" y="152636"/>
            <a:ext cx="7056462" cy="6480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Wie erkenne ich Mobbing?</a:t>
            </a:r>
          </a:p>
        </p:txBody>
      </p:sp>
      <p:pic>
        <p:nvPicPr>
          <p:cNvPr id="6" name="Inhaltsplatzhalt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53319" r="42449" b="14002"/>
          <a:stretch/>
        </p:blipFill>
        <p:spPr>
          <a:xfrm>
            <a:off x="112094" y="1165337"/>
            <a:ext cx="1903622" cy="19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 b="13395"/>
          <a:stretch/>
        </p:blipFill>
        <p:spPr>
          <a:xfrm>
            <a:off x="-108520" y="1211447"/>
            <a:ext cx="9354081" cy="4570553"/>
          </a:xfrm>
          <a:prstGeom prst="rect">
            <a:avLst/>
          </a:prstGeom>
        </p:spPr>
      </p:pic>
      <p:sp>
        <p:nvSpPr>
          <p:cNvPr id="25" name="Textfeld 2"/>
          <p:cNvSpPr txBox="1"/>
          <p:nvPr/>
        </p:nvSpPr>
        <p:spPr>
          <a:xfrm>
            <a:off x="3390128" y="4946053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Mobbing-Betroffener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26" name="Textfeld 3"/>
          <p:cNvSpPr txBox="1"/>
          <p:nvPr/>
        </p:nvSpPr>
        <p:spPr>
          <a:xfrm>
            <a:off x="197386" y="5292827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Mobbing-Akteure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27" name="Textfeld 4"/>
          <p:cNvSpPr txBox="1"/>
          <p:nvPr/>
        </p:nvSpPr>
        <p:spPr>
          <a:xfrm>
            <a:off x="1619672" y="3933056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Helfer der Mobbing-Akteure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28" name="Textfeld 5"/>
          <p:cNvSpPr txBox="1"/>
          <p:nvPr/>
        </p:nvSpPr>
        <p:spPr>
          <a:xfrm>
            <a:off x="6279252" y="4620744"/>
            <a:ext cx="2609850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Scheinbar Unbeteiligte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31" name="Textfeld 5"/>
          <p:cNvSpPr txBox="1"/>
          <p:nvPr/>
        </p:nvSpPr>
        <p:spPr>
          <a:xfrm>
            <a:off x="7371342" y="1849513"/>
            <a:ext cx="847066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Eltern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35" name="Textfeld 5"/>
          <p:cNvSpPr txBox="1"/>
          <p:nvPr/>
        </p:nvSpPr>
        <p:spPr>
          <a:xfrm>
            <a:off x="576166" y="1626201"/>
            <a:ext cx="847066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Eltern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38" name="Textfeld 5"/>
          <p:cNvSpPr txBox="1"/>
          <p:nvPr/>
        </p:nvSpPr>
        <p:spPr>
          <a:xfrm>
            <a:off x="4470132" y="2010250"/>
            <a:ext cx="847066" cy="361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100" b="1" dirty="0">
                <a:effectLst/>
                <a:latin typeface="calRotis Semi Sans"/>
                <a:ea typeface="Calibri"/>
                <a:cs typeface="Times New Roman"/>
              </a:rPr>
              <a:t>Lehrkraft</a:t>
            </a:r>
            <a:endParaRPr lang="de-DE" sz="1100" dirty="0">
              <a:effectLst/>
              <a:latin typeface="calRotis Semi Sans"/>
              <a:ea typeface="Calibri"/>
              <a:cs typeface="Times New Roman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0C9A5F7-4F6D-42AC-8F83-7AC9F43CB0C9}"/>
              </a:ext>
            </a:extLst>
          </p:cNvPr>
          <p:cNvSpPr txBox="1"/>
          <p:nvPr/>
        </p:nvSpPr>
        <p:spPr>
          <a:xfrm>
            <a:off x="215516" y="368660"/>
            <a:ext cx="785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Mobbing – das erweiterte System</a:t>
            </a:r>
          </a:p>
        </p:txBody>
      </p:sp>
    </p:spTree>
    <p:extLst>
      <p:ext uri="{BB962C8B-B14F-4D97-AF65-F5344CB8AC3E}">
        <p14:creationId xmlns:p14="http://schemas.microsoft.com/office/powerpoint/2010/main" val="149565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Allgemeine Konflikte vs. Mobbing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63717"/>
              </p:ext>
            </p:extLst>
          </p:nvPr>
        </p:nvGraphicFramePr>
        <p:xfrm>
          <a:off x="719572" y="1160748"/>
          <a:ext cx="7740860" cy="47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963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</a:rPr>
                        <a:t>Konflikte</a:t>
                      </a: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Calibri" panose="020F0502020204030204" pitchFamily="34" charset="0"/>
                        </a:rPr>
                        <a:t>Mobbing</a:t>
                      </a: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6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ein Mal,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</a:rPr>
                        <a:t> gelegentlich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regelmäßig, immer wieder</a:t>
                      </a: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51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kurzzeitig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</a:rPr>
                        <a:t> oder mit Unterbrechungen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dauerhaft, über einen längeren Zeitraum</a:t>
                      </a: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6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auf Augenhöhe</a:t>
                      </a: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Machtgefälle</a:t>
                      </a: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6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zahlenmäßig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</a:rPr>
                        <a:t> ausgeglichen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viele gegen einen</a:t>
                      </a: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51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wechselnde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</a:rPr>
                        <a:t> Konfliktparteien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konstant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</a:rPr>
                        <a:t> gegen eine bestimmte Person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29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aus der Situation heraus</a:t>
                      </a: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planvoll, absichtlich</a:t>
                      </a: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grundlegende </a:t>
                      </a:r>
                      <a:r>
                        <a:rPr lang="de-DE" sz="1700">
                          <a:latin typeface="Calibri" panose="020F0502020204030204" pitchFamily="34" charset="0"/>
                        </a:rPr>
                        <a:t>Lösungsorientierung</a:t>
                      </a:r>
                      <a:r>
                        <a:rPr lang="de-DE" sz="1700" baseline="0">
                          <a:latin typeface="Calibri" panose="020F0502020204030204" pitchFamily="34" charset="0"/>
                        </a:rPr>
                        <a:t> vorhanden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latin typeface="Calibri" panose="020F0502020204030204" pitchFamily="34" charset="0"/>
                        </a:rPr>
                        <a:t>Keine</a:t>
                      </a:r>
                      <a:r>
                        <a:rPr lang="de-DE" sz="1700" baseline="0" dirty="0">
                          <a:latin typeface="Calibri" panose="020F0502020204030204" pitchFamily="34" charset="0"/>
                        </a:rPr>
                        <a:t> echte Lösung angestrebt, gelegentlich Scheinkooperation</a:t>
                      </a:r>
                      <a:endParaRPr lang="de-DE" sz="1700" dirty="0">
                        <a:latin typeface="Calibri" panose="020F0502020204030204" pitchFamily="34" charset="0"/>
                      </a:endParaRPr>
                    </a:p>
                  </a:txBody>
                  <a:tcPr marL="87766" marR="87766" marT="43883" marB="4388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527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0E223-173D-41D4-BC1C-32F59BE2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620"/>
            <a:ext cx="8803890" cy="1325563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Besondere Rolle der Eltern im Mobbingprozess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CB72DE-7177-448E-A72C-11136C1CB239}"/>
              </a:ext>
            </a:extLst>
          </p:cNvPr>
          <p:cNvSpPr txBox="1"/>
          <p:nvPr/>
        </p:nvSpPr>
        <p:spPr>
          <a:xfrm>
            <a:off x="395536" y="1340768"/>
            <a:ext cx="464451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Schuldzuschreibung und Wunsch nach Bestrafung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Eskalation auf Elternebene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Einmischen in Klassendynamik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Verantwortungszuschreibung ans Kind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Gefühl von persönlicher Kränkung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Enttäuschung über das Kind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Wiederbeleben eigener Mobbingerfahrungen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Überforderung auf allen Ebenen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r="13741"/>
          <a:stretch/>
        </p:blipFill>
        <p:spPr>
          <a:xfrm>
            <a:off x="4968044" y="1088740"/>
            <a:ext cx="3918055" cy="4932548"/>
          </a:xfrm>
        </p:spPr>
      </p:pic>
    </p:spTree>
    <p:extLst>
      <p:ext uri="{BB962C8B-B14F-4D97-AF65-F5344CB8AC3E}">
        <p14:creationId xmlns:p14="http://schemas.microsoft.com/office/powerpoint/2010/main" val="263643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323528" y="-20799"/>
            <a:ext cx="7886700" cy="1325563"/>
          </a:xfrm>
        </p:spPr>
        <p:txBody>
          <a:bodyPr/>
          <a:lstStyle/>
          <a:p>
            <a:r>
              <a:rPr lang="de-DE" altLang="de-D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Was hält Mobbing aufrecht</a:t>
            </a:r>
            <a:r>
              <a:rPr lang="de-DE" altLang="de-DE" dirty="0">
                <a:solidFill>
                  <a:schemeClr val="bg2"/>
                </a:solidFill>
                <a:latin typeface="Rotis Semi Sans" pitchFamily="2" charset="0"/>
              </a:rPr>
              <a:t>?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95536" y="1160748"/>
            <a:ext cx="8459787" cy="426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accent1"/>
                </a:solidFill>
              </a:rPr>
              <a:t>Schuldzuweisung</a:t>
            </a:r>
          </a:p>
          <a:p>
            <a:pPr marL="355600" indent="0">
              <a:buFontTx/>
              <a:buNone/>
              <a:defRPr/>
            </a:pPr>
            <a:r>
              <a:rPr lang="de-DE" sz="1800" dirty="0"/>
              <a:t>dem Opfer wird (Mit-)Schuld zugeschrieben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legitimiert Mobbing</a:t>
            </a:r>
          </a:p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/>
                </a:solidFill>
              </a:rPr>
              <a:t>Verharmlosung</a:t>
            </a:r>
            <a:endParaRPr lang="de-DE" sz="2000" dirty="0">
              <a:solidFill>
                <a:schemeClr val="accent1"/>
              </a:solidFill>
            </a:endParaRPr>
          </a:p>
          <a:p>
            <a:pPr marL="355600" indent="0">
              <a:buFontTx/>
              <a:buNone/>
              <a:defRPr/>
            </a:pPr>
            <a:r>
              <a:rPr lang="de-DE" sz="1800" dirty="0"/>
              <a:t>Täter: „War nur Spaß“, Opfer: „Macht mir nichts aus“, Zuschauer: „Da war doch nichts“, Schule: „Mobbing gibt’s bei uns nicht“, Eltern: „Stell dich nicht so an, das war früher auch nicht anders“</a:t>
            </a:r>
          </a:p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/>
                </a:solidFill>
              </a:rPr>
              <a:t>Angst und Drohung</a:t>
            </a:r>
          </a:p>
          <a:p>
            <a:pPr marL="355600" indent="0">
              <a:buFontTx/>
              <a:buNone/>
              <a:defRPr/>
            </a:pPr>
            <a:r>
              <a:rPr lang="de-DE" sz="1800" dirty="0"/>
              <a:t>Glaubwürdigkeit der Drohungen, da bisherige Schikanen durch niemanden verhindert wurden</a:t>
            </a:r>
          </a:p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/>
                </a:solidFill>
              </a:rPr>
              <a:t>Nicht-Intervention</a:t>
            </a:r>
          </a:p>
          <a:p>
            <a:pPr marL="355600" indent="0">
              <a:buFontTx/>
              <a:buNone/>
              <a:defRPr/>
            </a:pPr>
            <a:r>
              <a:rPr lang="de-DE" sz="1800" dirty="0"/>
              <a:t>Kinder lernen, dass Schule und Nachmittagsbetreuung unsicherere Orte sind, an denen soziale Regeln nicht gelten</a:t>
            </a:r>
          </a:p>
          <a:p>
            <a:pPr>
              <a:spcBef>
                <a:spcPts val="1200"/>
              </a:spcBef>
              <a:defRPr/>
            </a:pPr>
            <a:r>
              <a:rPr lang="de-DE" sz="2000" b="1" dirty="0">
                <a:solidFill>
                  <a:schemeClr val="accent1"/>
                </a:solidFill>
              </a:rPr>
              <a:t>Rahmenbedingungen</a:t>
            </a:r>
          </a:p>
          <a:p>
            <a:pPr marL="355600" indent="0">
              <a:buFontTx/>
              <a:buNone/>
              <a:defRPr/>
            </a:pPr>
            <a:r>
              <a:rPr lang="de-DE" sz="1800" dirty="0"/>
              <a:t>Schule als Pflicht-System macht Ausweichen unmöglich</a:t>
            </a:r>
          </a:p>
        </p:txBody>
      </p:sp>
    </p:spTree>
    <p:extLst>
      <p:ext uri="{BB962C8B-B14F-4D97-AF65-F5344CB8AC3E}">
        <p14:creationId xmlns:p14="http://schemas.microsoft.com/office/powerpoint/2010/main" val="147533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287524" y="-128811"/>
            <a:ext cx="7886700" cy="1325563"/>
          </a:xfrm>
        </p:spPr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Interventionsmöglichkeiten bei Mobbing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799692" y="728700"/>
            <a:ext cx="5384873" cy="5515106"/>
            <a:chOff x="718054" y="1217437"/>
            <a:chExt cx="5384873" cy="5515106"/>
          </a:xfrm>
        </p:grpSpPr>
        <p:sp>
          <p:nvSpPr>
            <p:cNvPr id="8" name="Gebogener Pfeil 7"/>
            <p:cNvSpPr/>
            <p:nvPr/>
          </p:nvSpPr>
          <p:spPr>
            <a:xfrm rot="10951833">
              <a:off x="815459" y="2015691"/>
              <a:ext cx="5203120" cy="4716852"/>
            </a:xfrm>
            <a:prstGeom prst="circularArrow">
              <a:avLst/>
            </a:prstGeom>
            <a:solidFill>
              <a:srgbClr val="0099CC">
                <a:alpha val="54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Gebogener Pfeil 9"/>
            <p:cNvSpPr/>
            <p:nvPr/>
          </p:nvSpPr>
          <p:spPr>
            <a:xfrm rot="17874106">
              <a:off x="474920" y="1460572"/>
              <a:ext cx="5203120" cy="4716852"/>
            </a:xfrm>
            <a:prstGeom prst="circularArrow">
              <a:avLst/>
            </a:prstGeom>
            <a:solidFill>
              <a:srgbClr val="81D5FB">
                <a:alpha val="54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Gebogener Pfeil 10"/>
            <p:cNvSpPr/>
            <p:nvPr/>
          </p:nvSpPr>
          <p:spPr>
            <a:xfrm rot="3446460">
              <a:off x="1142941" y="1460571"/>
              <a:ext cx="5203120" cy="4716852"/>
            </a:xfrm>
            <a:prstGeom prst="circularArrow">
              <a:avLst/>
            </a:prstGeom>
            <a:solidFill>
              <a:srgbClr val="33CCCC">
                <a:alpha val="54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372200" y="2132856"/>
            <a:ext cx="2160240" cy="972108"/>
            <a:chOff x="5472100" y="1268760"/>
            <a:chExt cx="2160240" cy="972108"/>
          </a:xfrm>
          <a:solidFill>
            <a:srgbClr val="33CCCC"/>
          </a:solidFill>
        </p:grpSpPr>
        <p:sp>
          <p:nvSpPr>
            <p:cNvPr id="14" name="Abgerundetes Rechteck 13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472100" y="155191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Prävention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527884" y="5693974"/>
            <a:ext cx="2160240" cy="972108"/>
            <a:chOff x="5472100" y="1268760"/>
            <a:chExt cx="2160240" cy="972108"/>
          </a:xfrm>
          <a:solidFill>
            <a:srgbClr val="33CCCC"/>
          </a:solidFill>
        </p:grpSpPr>
        <p:sp>
          <p:nvSpPr>
            <p:cNvPr id="17" name="Abgerundetes Rechteck 16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solidFill>
              <a:srgbClr val="0099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472100" y="155191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Intervention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18661" y="2189769"/>
            <a:ext cx="2160240" cy="972108"/>
            <a:chOff x="5472100" y="1268760"/>
            <a:chExt cx="2160240" cy="972108"/>
          </a:xfrm>
          <a:solidFill>
            <a:srgbClr val="33CCCC"/>
          </a:solidFill>
        </p:grpSpPr>
        <p:sp>
          <p:nvSpPr>
            <p:cNvPr id="20" name="Abgerundetes Rechteck 19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solidFill>
              <a:srgbClr val="81D5F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472100" y="155191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Nachsorge</a:t>
              </a: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3023828" y="3153162"/>
            <a:ext cx="306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erfolgreiches, nachhaltiges Mobbingkonzept</a:t>
            </a:r>
          </a:p>
        </p:txBody>
      </p:sp>
    </p:spTree>
    <p:extLst>
      <p:ext uri="{BB962C8B-B14F-4D97-AF65-F5344CB8AC3E}">
        <p14:creationId xmlns:p14="http://schemas.microsoft.com/office/powerpoint/2010/main" val="785543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Kennzeichen des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Blame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Approachs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1540" y="1268760"/>
            <a:ext cx="8459787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03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Lösungsorientierung 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Verzicht auf Schuldzuweisung und Bestrafung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Situation thematisieren, ohne die Vergangenheit zu besprechen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nicht verhandelbare Positionierung der Lehr-/Fachkräfte:</a:t>
            </a:r>
          </a:p>
          <a:p>
            <a:pPr marL="361950">
              <a:spcAft>
                <a:spcPts val="600"/>
              </a:spcAft>
              <a:buClr>
                <a:srgbClr val="004DBF"/>
              </a:buClr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Verhalten wird nicht geduldet und hat unverzüglich aufzuhören!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Transparenz und Öffentlichkeit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Vermeidung von Bloßstellung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Umlenkung: Pädagoge macht die Notwendigkeit einer Veränderung zu seiner Sache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hteck 8"/>
          <p:cNvSpPr>
            <a:spLocks noChangeArrowheads="1"/>
          </p:cNvSpPr>
          <p:nvPr/>
        </p:nvSpPr>
        <p:spPr bwMode="auto">
          <a:xfrm>
            <a:off x="0" y="2440198"/>
            <a:ext cx="9036050" cy="3329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Calibri" panose="020F0502020204030204" pitchFamily="34" charset="0"/>
            </a:endParaRPr>
          </a:p>
        </p:txBody>
      </p:sp>
      <p:sp>
        <p:nvSpPr>
          <p:cNvPr id="24579" name="Titel 1"/>
          <p:cNvSpPr>
            <a:spLocks noGrp="1"/>
          </p:cNvSpPr>
          <p:nvPr>
            <p:ph type="title"/>
          </p:nvPr>
        </p:nvSpPr>
        <p:spPr>
          <a:xfrm>
            <a:off x="323850" y="253870"/>
            <a:ext cx="7056462" cy="648000"/>
          </a:xfrm>
        </p:spPr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Kennzeichen des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Blame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Approachs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1540" y="1268760"/>
            <a:ext cx="8459787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03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Verantwortungsübernahme der Erwachsenen für den Prozess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aktive Einbeziehung der Schüler/innen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Lösungskompetenz</a:t>
            </a:r>
            <a:b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Akteure und Zuschauer als Experten für das Problem und die Lösung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Freiwilligkeit</a:t>
            </a:r>
            <a:b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Betroffener entscheidet, ob er Anwendung des </a:t>
            </a:r>
            <a:r>
              <a:rPr lang="de-DE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No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</a:rPr>
              <a:t> Blame Approachs möchte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endParaRPr lang="de-DE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9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665" y="1186896"/>
            <a:ext cx="62274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de-DE" dirty="0"/>
              <a:t>Gespräch mit dem/der Mobbingbetroffenen (ca. 30 min)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de-DE" sz="1400" dirty="0"/>
              <a:t>Einverständnis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de-DE" sz="1400" dirty="0"/>
              <a:t>Veränderungswille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de-DE" sz="1400" dirty="0"/>
              <a:t>Namen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de-DE" sz="1400" dirty="0"/>
              <a:t>Hoffnung wecken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9872" y="2786926"/>
            <a:ext cx="6083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II. Gespräch mit der Unterstützungsgruppe (ca. 45 min)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de-DE" sz="1400" dirty="0"/>
              <a:t>ca. 6 – 8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de-DE" sz="1400" dirty="0"/>
              <a:t>50 % Akteure, 50 % Konstruktive/prosoziale Schweigende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de-DE" sz="1400" dirty="0"/>
              <a:t>ohne den/die Mobbingbetroffene/n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de-DE" sz="1400" dirty="0"/>
              <a:t>Positive Zuschreibung eines jeden Einzelnen</a:t>
            </a:r>
          </a:p>
          <a:p>
            <a:pPr marL="542925" indent="-276225">
              <a:buFont typeface="Arial" panose="020B0604020202020204" pitchFamily="34" charset="0"/>
              <a:buChar char="•"/>
            </a:pPr>
            <a:r>
              <a:rPr lang="de-DE" sz="1400" dirty="0"/>
              <a:t>Aktionsplan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1063" y="4437112"/>
            <a:ext cx="54353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III. Nachgespräch mit allen (einzeln)</a:t>
            </a:r>
          </a:p>
          <a:p>
            <a:pPr marL="628650" indent="-266700">
              <a:buFont typeface="Arial" panose="020B0604020202020204" pitchFamily="34" charset="0"/>
              <a:buChar char="•"/>
            </a:pPr>
            <a:r>
              <a:rPr lang="de-DE" sz="1400" dirty="0"/>
              <a:t>nach ca. 2 Wochen</a:t>
            </a:r>
          </a:p>
          <a:p>
            <a:pPr marL="628650" indent="-266700">
              <a:buFont typeface="Arial" panose="020B0604020202020204" pitchFamily="34" charset="0"/>
              <a:buChar char="•"/>
            </a:pPr>
            <a:r>
              <a:rPr lang="de-DE" sz="1400" dirty="0"/>
              <a:t>verbindlich vereinbaren und einhalten</a:t>
            </a:r>
          </a:p>
          <a:p>
            <a:pPr marL="628650" indent="-26670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714375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3850" y="272920"/>
            <a:ext cx="7056462" cy="648000"/>
          </a:xfrm>
        </p:spPr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Schritte des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Blame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Approachs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6937" r="14149" b="1779"/>
          <a:stretch/>
        </p:blipFill>
        <p:spPr>
          <a:xfrm>
            <a:off x="7056276" y="596920"/>
            <a:ext cx="1692188" cy="15911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3" b="19603"/>
          <a:stretch/>
        </p:blipFill>
        <p:spPr>
          <a:xfrm>
            <a:off x="6012160" y="2289084"/>
            <a:ext cx="2996677" cy="21242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6351" b="13250"/>
          <a:stretch/>
        </p:blipFill>
        <p:spPr>
          <a:xfrm>
            <a:off x="4535996" y="4514322"/>
            <a:ext cx="4608512" cy="1859006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>
            <a:off x="4535996" y="3726210"/>
            <a:ext cx="2790310" cy="1183400"/>
          </a:xfrm>
          <a:prstGeom prst="wedgeEllipseCallou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508993" y="3855128"/>
            <a:ext cx="2844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/>
            <a:r>
              <a:rPr lang="de-DE" sz="1200" dirty="0">
                <a:latin typeface="Calibri" panose="020F0502020204030204" pitchFamily="34" charset="0"/>
              </a:rPr>
              <a:t>Konntest Du das umsetzen was</a:t>
            </a:r>
          </a:p>
          <a:p>
            <a:pPr marL="361950" lvl="1"/>
            <a:r>
              <a:rPr lang="de-DE" sz="1200" dirty="0">
                <a:latin typeface="Calibri" panose="020F0502020204030204" pitchFamily="34" charset="0"/>
              </a:rPr>
              <a:t>Du Dir vorgenommen hast?</a:t>
            </a:r>
          </a:p>
          <a:p>
            <a:pPr marL="361950" lvl="1"/>
            <a:r>
              <a:rPr lang="de-DE" sz="1200" dirty="0">
                <a:latin typeface="Calibri" panose="020F0502020204030204" pitchFamily="34" charset="0"/>
              </a:rPr>
              <a:t>Hat sich nach Deiner Einschätzung, die Situation für den Betroffenen 	verändert?</a:t>
            </a:r>
          </a:p>
          <a:p>
            <a:pPr marL="361950" lvl="1"/>
            <a:endParaRPr lang="de-DE" sz="1200" dirty="0">
              <a:latin typeface="Calibri" panose="020F0502020204030204" pitchFamily="34" charset="0"/>
            </a:endParaRPr>
          </a:p>
          <a:p>
            <a:pPr marL="361950" lvl="1"/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93407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Stärken des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altLang="de-DE" b="1" dirty="0" err="1">
                <a:solidFill>
                  <a:schemeClr val="bg1"/>
                </a:solidFill>
                <a:latin typeface="Calibri" panose="020F0502020204030204" pitchFamily="34" charset="0"/>
              </a:rPr>
              <a:t>Blame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Approachs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1540" y="1268760"/>
            <a:ext cx="8459787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03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Entlastung des Opfers: muss keine Details berichten, muss nicht aktiv werden</a:t>
            </a:r>
          </a:p>
          <a:p>
            <a:pPr marL="361950" indent="-3619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Täter geraten nicht in Rechtfertigungssituation, müssen dem Opfer nicht die Schuld zuweisen</a:t>
            </a:r>
          </a:p>
          <a:p>
            <a:pPr marL="361950" indent="-3619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Verzicht auf Schuldzuweisung und Sanktion:</a:t>
            </a:r>
          </a:p>
          <a:p>
            <a:pPr marL="361950" lvl="2" indent="0">
              <a:spcAft>
                <a:spcPts val="60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Strafe erzeugt oft Reaktanz und verschärft u.U. Mobbing noch (schlimmere, besser verdeckte Attacken)</a:t>
            </a:r>
          </a:p>
          <a:p>
            <a:pPr marL="361950" lvl="2" indent="0">
              <a:spcAft>
                <a:spcPts val="600"/>
              </a:spcAft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Opfer gerät nicht in den Verdacht, selbst auch eine Teilschuld zu tragen</a:t>
            </a:r>
          </a:p>
          <a:p>
            <a:pPr marL="361950" indent="-3619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keine Stigmatisierung von Akteuren und Betroffenen</a:t>
            </a:r>
          </a:p>
          <a:p>
            <a:pPr marL="361950" indent="-3619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Selbstwirksamkeit: Beteiligte erleben sich als verantwortlich und kompetent</a:t>
            </a:r>
          </a:p>
          <a:p>
            <a:pPr marL="361950" indent="-3619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Soziales Lernen: selbständige Entwicklung von Lösungen</a:t>
            </a:r>
          </a:p>
          <a:p>
            <a:pPr marL="361950" indent="-361950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Konsequente Trennung von Person und Verhalten</a:t>
            </a:r>
            <a:b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b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61950" indent="-361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360363" algn="l"/>
              </a:tabLst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1950">
              <a:spcAft>
                <a:spcPts val="600"/>
              </a:spcAft>
              <a:buClr>
                <a:srgbClr val="004DBF"/>
              </a:buClr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45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/>
          </p:nvPr>
        </p:nvSpPr>
        <p:spPr>
          <a:xfrm>
            <a:off x="323850" y="440668"/>
            <a:ext cx="8064574" cy="648000"/>
          </a:xfrm>
        </p:spPr>
        <p:txBody>
          <a:bodyPr/>
          <a:lstStyle/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Wie passen NBA und Neue Autorität zusammen?</a:t>
            </a:r>
            <a:b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Gemeinsamkeiten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31540" y="1196752"/>
            <a:ext cx="8459787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03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Systemischer Blick:</a:t>
            </a:r>
          </a:p>
          <a:p>
            <a:pPr marL="342900" indent="-342900">
              <a:buClr>
                <a:srgbClr val="004DBF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alle relevanten Personen im Blick behalten</a:t>
            </a:r>
          </a:p>
          <a:p>
            <a:pPr marL="342900" indent="-342900">
              <a:buClr>
                <a:srgbClr val="004DBF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Ich kann nur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mein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 Verhalten direkt beeinflussen, nicht das der anderen</a:t>
            </a:r>
          </a:p>
          <a:p>
            <a:pPr marL="342900" indent="-342900">
              <a:buClr>
                <a:srgbClr val="004DBF"/>
              </a:buClr>
              <a:buFont typeface="Wingdings" panose="05000000000000000000" pitchFamily="2" charset="2"/>
              <a:buChar char="Ø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Ressourcenorientierung</a:t>
            </a:r>
          </a:p>
          <a:p>
            <a:pPr marL="342900" indent="-34290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Verantwortungsübernahme durch Erwachsene, Handlungsinitiative, „positive Bindungserfahrung“</a:t>
            </a:r>
          </a:p>
          <a:p>
            <a:pPr marL="342900" indent="-34290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Verlässlichkeit („Dranbleiben“)</a:t>
            </a:r>
          </a:p>
          <a:p>
            <a:pPr marL="342900" indent="-34290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Keine Demütigungen, Vermeidung von Bloßstellung</a:t>
            </a:r>
          </a:p>
          <a:p>
            <a:pPr marL="342900" indent="-34290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Deeskalation</a:t>
            </a:r>
          </a:p>
          <a:p>
            <a:pPr marL="361950" indent="-3619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Transparenz und Öffentlichkeit</a:t>
            </a:r>
          </a:p>
          <a:p>
            <a:pPr marL="361950" indent="-3619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Lösungskompetenz</a:t>
            </a:r>
          </a:p>
          <a:p>
            <a:pPr marL="360363"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Kindern/Jugendlichen wird zugetraut, eine gute Lösung zu finden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36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431540" y="1268760"/>
            <a:ext cx="8459787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4625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0363" indent="-18573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3498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Neue Autorität: Erwachsene ergreifen einseitige Schutzmaßnahmen, beim NBA wird (i.d.R.) nur mit Zustimmung des betroffenen Kindes gearbeitet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Neue Autorität thematisiert Problemverhalten dezidiert (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Wiedergutmachung), NBA blickt lösungsorientiert nur nach vorne</a:t>
            </a: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Beim NBA nimmt der/die Erwachsene eine anleitende/begleitende und moderierende Rolle ein, in der Neuen Autorität bildet das Handeln des Erwachsenen das Zentrum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DBF"/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850" y="440668"/>
            <a:ext cx="8064574" cy="648000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Wie passen NBA und Neue Autorität zusammen?</a:t>
            </a:r>
            <a:b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Unterschiede</a:t>
            </a:r>
          </a:p>
        </p:txBody>
      </p:sp>
    </p:spTree>
    <p:extLst>
      <p:ext uri="{BB962C8B-B14F-4D97-AF65-F5344CB8AC3E}">
        <p14:creationId xmlns:p14="http://schemas.microsoft.com/office/powerpoint/2010/main" val="3277384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12179" r="-6" b="11426"/>
          <a:stretch/>
        </p:blipFill>
        <p:spPr>
          <a:xfrm>
            <a:off x="508" y="1052736"/>
            <a:ext cx="9144000" cy="4968552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940FFB55-8BDB-49BB-96EB-7DC066D5437C}"/>
              </a:ext>
            </a:extLst>
          </p:cNvPr>
          <p:cNvSpPr txBox="1"/>
          <p:nvPr/>
        </p:nvSpPr>
        <p:spPr>
          <a:xfrm>
            <a:off x="431540" y="5301208"/>
            <a:ext cx="8459924" cy="8079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Herausnahme des Opfers oder Akteurs: System bleibt bestehen, Rollen werden mit anderen Kindern nachbesetzt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5076056" y="3032956"/>
            <a:ext cx="1584176" cy="756084"/>
          </a:xfrm>
          <a:prstGeom prst="straightConnector1">
            <a:avLst/>
          </a:prstGeom>
          <a:ln w="444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215516" y="80628"/>
            <a:ext cx="7056462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Ungeeignete Interventionsansätze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CAC99-24A0-9377-99D5-F47BD506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Was ist ein Konflikt?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8F166F-A8AE-4B0C-28B9-EF47D843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Objekt 3">
            <a:hlinkClick r:id="" action="ppaction://ole?verb=0"/>
            <a:extLst>
              <a:ext uri="{FF2B5EF4-FFF2-40B4-BE49-F238E27FC236}">
                <a16:creationId xmlns:a16="http://schemas.microsoft.com/office/drawing/2014/main" id="{2510FFD4-7073-5C94-464D-35AD3665F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93041"/>
              </p:ext>
            </p:extLst>
          </p:nvPr>
        </p:nvGraphicFramePr>
        <p:xfrm>
          <a:off x="-28012" y="1016732"/>
          <a:ext cx="9100511" cy="511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6105230" imgH="3435263" progId="PowerPoint.OpenDocumentPresentation.12">
                  <p:embed/>
                </p:oleObj>
              </mc:Choice>
              <mc:Fallback>
                <p:oleObj name="Presentation" r:id="rId3" imgW="6105230" imgH="3435263" progId="PowerPoint.OpenDocumentPresentation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012" y="1016732"/>
                        <a:ext cx="9100511" cy="511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2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79413" y="1124744"/>
            <a:ext cx="8459787" cy="2942613"/>
          </a:xfrm>
        </p:spPr>
        <p:txBody>
          <a:bodyPr/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Inkongruentes Verhalten (LK fordert von Klasse Empathie und Fairness die er/sie selber nicht erbringen kann)</a:t>
            </a:r>
          </a:p>
          <a:p>
            <a:pPr>
              <a:buClr>
                <a:schemeClr val="tx2">
                  <a:lumMod val="75000"/>
                </a:schemeClr>
              </a:buClr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fik 4" descr="Ein Bild, das Schnee, Kind, Skifahren, Gruppe enthält.&#10;&#10;Automatisch generierte Beschreibung"/>
          <p:cNvPicPr>
            <a:picLocks noChangeAspect="1"/>
          </p:cNvPicPr>
          <p:nvPr/>
        </p:nvPicPr>
        <p:blipFill>
          <a:blip r:embed="rId2"/>
          <a:srcRect t="23840" b="1160"/>
          <a:stretch>
            <a:fillRect/>
          </a:stretch>
        </p:blipFill>
        <p:spPr>
          <a:xfrm>
            <a:off x="-15041" y="1124744"/>
            <a:ext cx="9227464" cy="5190443"/>
          </a:xfrm>
          <a:prstGeom prst="rect">
            <a:avLst/>
          </a:prstGeom>
          <a:solidFill>
            <a:srgbClr val="F2F2F2"/>
          </a:solidFill>
          <a:ln cap="flat">
            <a:noFill/>
          </a:ln>
        </p:spPr>
      </p:pic>
      <p:sp>
        <p:nvSpPr>
          <p:cNvPr id="10" name="Sprechblase: oval 8"/>
          <p:cNvSpPr/>
          <p:nvPr/>
        </p:nvSpPr>
        <p:spPr>
          <a:xfrm>
            <a:off x="506063" y="4231767"/>
            <a:ext cx="3327618" cy="930246"/>
          </a:xfrm>
          <a:custGeom>
            <a:avLst>
              <a:gd name="f0" fmla="val 11554"/>
              <a:gd name="f1" fmla="val -2663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Sprechblase: oval 12"/>
          <p:cNvSpPr/>
          <p:nvPr/>
        </p:nvSpPr>
        <p:spPr>
          <a:xfrm>
            <a:off x="3881653" y="4109689"/>
            <a:ext cx="2599662" cy="985583"/>
          </a:xfrm>
          <a:custGeom>
            <a:avLst>
              <a:gd name="f0" fmla="val -12689"/>
              <a:gd name="f1" fmla="val -2924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>
                <a:solidFill>
                  <a:srgbClr val="FFFFFF"/>
                </a:solidFill>
                <a:latin typeface="Calibri"/>
              </a:rPr>
              <a:t>J</a:t>
            </a:r>
          </a:p>
        </p:txBody>
      </p:sp>
      <p:sp>
        <p:nvSpPr>
          <p:cNvPr id="12" name="Textfeld 13"/>
          <p:cNvSpPr txBox="1"/>
          <p:nvPr/>
        </p:nvSpPr>
        <p:spPr>
          <a:xfrm>
            <a:off x="3917123" y="4457573"/>
            <a:ext cx="252872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0" dirty="0">
                <a:solidFill>
                  <a:srgbClr val="000000"/>
                </a:solidFill>
                <a:latin typeface="Calibri"/>
              </a:rPr>
              <a:t>Jetzt seid doch mal nett zu Tom!</a:t>
            </a:r>
          </a:p>
        </p:txBody>
      </p:sp>
      <p:sp>
        <p:nvSpPr>
          <p:cNvPr id="13" name="Textfeld 10"/>
          <p:cNvSpPr txBox="1"/>
          <p:nvPr/>
        </p:nvSpPr>
        <p:spPr>
          <a:xfrm>
            <a:off x="637347" y="4468699"/>
            <a:ext cx="3538609" cy="5084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352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Tom, Du nervst mich wirklich mit deinem ewigen Gezappel!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-15041" y="5339532"/>
            <a:ext cx="9143997" cy="1047401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Inkongruentes Verhalten: Lehrkraft/</a:t>
            </a:r>
            <a:r>
              <a:rPr lang="de-DE" sz="2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Pädagog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*in fordert von der Klasse Empathie und Fairness, die er/sie selbst nicht erbringen kann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15516" y="80628"/>
            <a:ext cx="7056462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Ungeeignete Interventionsansätze</a:t>
            </a:r>
          </a:p>
        </p:txBody>
      </p:sp>
    </p:spTree>
    <p:extLst>
      <p:ext uri="{BB962C8B-B14F-4D97-AF65-F5344CB8AC3E}">
        <p14:creationId xmlns:p14="http://schemas.microsoft.com/office/powerpoint/2010/main" val="107898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79413" y="1124744"/>
            <a:ext cx="8459787" cy="2942613"/>
          </a:xfrm>
        </p:spPr>
        <p:txBody>
          <a:bodyPr/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Inkongruentes Verhalten (LK fordert von Klasse Empathie und Fairness die er/sie selber nicht erbringen kann)</a:t>
            </a:r>
          </a:p>
          <a:p>
            <a:pPr>
              <a:buClr>
                <a:schemeClr val="tx2">
                  <a:lumMod val="75000"/>
                </a:schemeClr>
              </a:buClr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de-DE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nhaltsplatzhalter 4" descr="Ein Bild, das Schnee, Kind, Skifahren, Steigung enthält.&#10;&#10;Automatisch generierte Beschreib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74" y="920920"/>
            <a:ext cx="9143997" cy="6489340"/>
          </a:xfrm>
          <a:prstGeom prst="rect">
            <a:avLst/>
          </a:prstGeom>
          <a:solidFill>
            <a:srgbClr val="EDEDED"/>
          </a:solidFill>
        </p:spPr>
      </p:pic>
      <p:sp>
        <p:nvSpPr>
          <p:cNvPr id="15" name="Sprechblase: oval 5"/>
          <p:cNvSpPr/>
          <p:nvPr/>
        </p:nvSpPr>
        <p:spPr>
          <a:xfrm>
            <a:off x="4611005" y="4599378"/>
            <a:ext cx="3907763" cy="1772731"/>
          </a:xfrm>
          <a:custGeom>
            <a:avLst>
              <a:gd name="f0" fmla="val 1580"/>
              <a:gd name="f1" fmla="val -707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Calibri"/>
              </a:rPr>
              <a:t>Wenn er nicht die ganze Zeit rumheulen würde, fänden ihn auch nicht alle blöd! Selber Schuld!</a:t>
            </a:r>
          </a:p>
        </p:txBody>
      </p:sp>
      <p:sp>
        <p:nvSpPr>
          <p:cNvPr id="16" name="Sprechblase: oval 6"/>
          <p:cNvSpPr/>
          <p:nvPr/>
        </p:nvSpPr>
        <p:spPr>
          <a:xfrm>
            <a:off x="4752020" y="1304764"/>
            <a:ext cx="3907763" cy="1772731"/>
          </a:xfrm>
          <a:custGeom>
            <a:avLst>
              <a:gd name="f0" fmla="val -1138"/>
              <a:gd name="f1" fmla="val 1641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DAE3F3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dirty="0">
                <a:solidFill>
                  <a:srgbClr val="000000"/>
                </a:solidFill>
                <a:latin typeface="Calibri"/>
              </a:rPr>
              <a:t>Er hat halt keinen Humor! Und rennt ständig zu den Lehrern!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0" y="6378697"/>
            <a:ext cx="9143997" cy="542691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Klassengespräche, die </a:t>
            </a: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als Bühne </a:t>
            </a:r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missbraucht werden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15516" y="80628"/>
            <a:ext cx="7056462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Ungeeignete Interventionsansätze</a:t>
            </a:r>
          </a:p>
        </p:txBody>
      </p:sp>
    </p:spTree>
    <p:extLst>
      <p:ext uri="{BB962C8B-B14F-4D97-AF65-F5344CB8AC3E}">
        <p14:creationId xmlns:p14="http://schemas.microsoft.com/office/powerpoint/2010/main" val="4273162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4" descr="Ein Bild, das Spielzeug enthält.&#10;&#10;Automatisch generierte Beschreibung"/>
          <p:cNvPicPr>
            <a:picLocks noChangeAspect="1"/>
          </p:cNvPicPr>
          <p:nvPr/>
        </p:nvPicPr>
        <p:blipFill rotWithShape="1">
          <a:blip r:embed="rId3"/>
          <a:srcRect l="386" t="21096" r="-386" b="5930"/>
          <a:stretch/>
        </p:blipFill>
        <p:spPr>
          <a:xfrm>
            <a:off x="-157431" y="1016732"/>
            <a:ext cx="9458862" cy="5139068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-10430" y="5119464"/>
            <a:ext cx="10801200" cy="1116124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Mediation und andere      Lösungsstrategien, die von einem Konflikt</a:t>
            </a:r>
          </a:p>
          <a:p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und einer Lösung auf  Augenhöhe ausgehen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5516" y="80628"/>
            <a:ext cx="7056462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Ungeeignete Interventionsansätze</a:t>
            </a:r>
          </a:p>
        </p:txBody>
      </p:sp>
    </p:spTree>
    <p:extLst>
      <p:ext uri="{BB962C8B-B14F-4D97-AF65-F5344CB8AC3E}">
        <p14:creationId xmlns:p14="http://schemas.microsoft.com/office/powerpoint/2010/main" val="308035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379413" y="1160748"/>
            <a:ext cx="8585075" cy="511256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Ausschließlich </a:t>
            </a: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Einzelgespräche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 mit dem Opfer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(Problem des Systems)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Tätern gleich </a:t>
            </a: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mit Strafe drohen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(keine Einzelschuld, blockiert Lösungen)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Opfern </a:t>
            </a: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Sonderrechte einräumen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(provoziert weitere Mobbinghandlungen)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Opfer zur Gegenwehr auffordern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(Mobbing kann das Opfer nicht lösen)</a:t>
            </a:r>
            <a:endParaRPr lang="de-DE" sz="20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Mangelnde präventive Anstrengungen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(zentral, um Mobbing zu verhindern)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Gruppe auffordern, das </a:t>
            </a: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selbst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 zu lösen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(überfordert Kinder/Jugendliche)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Mit der Gruppe </a:t>
            </a: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diskutieren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(Bühne für Mobbingakteure)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Fehlende Kontrolle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nach der Intervention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(Rückfallrisiko bei Mobbing sehr hoch)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u="sng" dirty="0">
                <a:solidFill>
                  <a:schemeClr val="tx1"/>
                </a:solidFill>
                <a:latin typeface="Calibri" panose="020F0502020204030204" pitchFamily="34" charset="0"/>
              </a:rPr>
              <a:t>Kurzinformationen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</a:rPr>
              <a:t>, die nur auf Aufklärung und Wissensvermittlung setzen </a:t>
            </a:r>
            <a:r>
              <a:rPr lang="de-DE" sz="2000" i="1" dirty="0">
                <a:solidFill>
                  <a:schemeClr val="tx1"/>
                </a:solidFill>
                <a:latin typeface="Calibri" panose="020F0502020204030204" pitchFamily="34" charset="0"/>
              </a:rPr>
              <a:t>(emotionale Erschütterung /Empathie führt zu Verhaltensänderung)</a:t>
            </a:r>
            <a:endParaRPr lang="de-DE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5516" y="80628"/>
            <a:ext cx="7056462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Fallstricke im Umgang mit Mobbing</a:t>
            </a:r>
          </a:p>
        </p:txBody>
      </p:sp>
    </p:spTree>
    <p:extLst>
      <p:ext uri="{BB962C8B-B14F-4D97-AF65-F5344CB8AC3E}">
        <p14:creationId xmlns:p14="http://schemas.microsoft.com/office/powerpoint/2010/main" val="3108655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Inhaltsplatzhalter 2"/>
          <p:cNvSpPr>
            <a:spLocks noGrp="1"/>
          </p:cNvSpPr>
          <p:nvPr>
            <p:ph idx="1"/>
          </p:nvPr>
        </p:nvSpPr>
        <p:spPr>
          <a:xfrm>
            <a:off x="359532" y="1196752"/>
            <a:ext cx="8459787" cy="523930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Literatur-Empfehlungen für Fachleute</a:t>
            </a:r>
            <a:endParaRPr lang="de-DE" altLang="de-DE" sz="1200" b="1" dirty="0">
              <a:solidFill>
                <a:srgbClr val="8C0E23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e-DE" altLang="de-DE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Jannan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, Mustafa: „Das Anti-Mobbing-Buch, Gewalt an der Schule – vorbeugen, erkennen, handeln“ (2010), Beltz Verlag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Blum, Heike &amp; Beck, Detlef: „</a:t>
            </a:r>
            <a:r>
              <a:rPr lang="de-DE" altLang="de-DE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No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Blame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Approach, Mobbing-Intervention in der Schule“ (2012), </a:t>
            </a:r>
            <a:r>
              <a:rPr lang="de-DE" altLang="de-DE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fairaend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de-DE" altLang="de-DE" sz="240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de-DE" altLang="de-DE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Infomaterial für Eltern</a:t>
            </a:r>
            <a:endParaRPr lang="de-DE" altLang="de-DE" sz="1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Elternhandbuch zum Anti-Mobbing-Buch von Mustafa </a:t>
            </a:r>
            <a:r>
              <a:rPr lang="de-DE" altLang="de-DE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Jannan</a:t>
            </a:r>
            <a:endParaRPr lang="de-DE" altLang="de-D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defRPr/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Infobroschüre „Mobbing beenden“ über Landesstelle Jugendschutz Niedersachsen und Aktion Jugendschutz – Landesarbeitsstelle Bayern e.V.</a:t>
            </a:r>
          </a:p>
          <a:p>
            <a:pPr>
              <a:spcBef>
                <a:spcPts val="0"/>
              </a:spcBef>
              <a:defRPr/>
            </a:pP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Infobroschüre „Mobbing unter Kindern und Jugendlichen, Informationen für Schule, Jugendhilfe und Eltern“ über Arbeitsgemeinschaft Kinder- und Jugendschutz, Landesstelle Nordrhein-Westfalen e.V.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15516" y="80628"/>
            <a:ext cx="7056462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Lesenswert</a:t>
            </a:r>
          </a:p>
        </p:txBody>
      </p:sp>
    </p:spTree>
    <p:extLst>
      <p:ext uri="{BB962C8B-B14F-4D97-AF65-F5344CB8AC3E}">
        <p14:creationId xmlns:p14="http://schemas.microsoft.com/office/powerpoint/2010/main" val="58746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F7308-46A4-4074-AF57-D1C01D6F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68" y="1444552"/>
            <a:ext cx="7886700" cy="41799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alt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Mobbing ist der Missbrauch von </a:t>
            </a:r>
            <a:r>
              <a:rPr lang="de-DE" altLang="de-DE" sz="21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sozialer Macht </a:t>
            </a:r>
            <a:r>
              <a:rPr lang="de-DE" alt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auf der Basis </a:t>
            </a:r>
            <a:r>
              <a:rPr lang="de-DE" altLang="de-DE" sz="21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systematischer und wiederholter Attacken</a:t>
            </a:r>
            <a:r>
              <a:rPr lang="de-DE" alt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gegen</a:t>
            </a:r>
            <a:r>
              <a:rPr lang="de-DE" altLang="de-DE" sz="2100" dirty="0">
                <a:latin typeface="Calibri" panose="020F0502020204030204" pitchFamily="34" charset="0"/>
              </a:rPr>
              <a:t> </a:t>
            </a:r>
            <a:r>
              <a:rPr lang="de-DE" altLang="de-DE" sz="21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Schwächere</a:t>
            </a:r>
            <a:r>
              <a:rPr lang="de-DE" altLang="de-DE" sz="2100" dirty="0">
                <a:latin typeface="Calibri" panose="020F0502020204030204" pitchFamily="34" charset="0"/>
              </a:rPr>
              <a:t> </a:t>
            </a:r>
            <a:r>
              <a:rPr lang="de-DE" alt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de-DE" altLang="de-DE" sz="2100" dirty="0" err="1">
                <a:solidFill>
                  <a:schemeClr val="tx1"/>
                </a:solidFill>
                <a:latin typeface="Calibri" panose="020F0502020204030204" pitchFamily="34" charset="0"/>
              </a:rPr>
              <a:t>Olweus</a:t>
            </a:r>
            <a:r>
              <a:rPr lang="de-DE" alt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de-DE" altLang="de-DE" sz="21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Mobbing ist </a:t>
            </a: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keine Situation, sondern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ein Zustand</a:t>
            </a:r>
          </a:p>
          <a:p>
            <a:pPr>
              <a:defRPr/>
            </a:pP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sich</a:t>
            </a:r>
            <a:r>
              <a:rPr lang="de-DE" sz="2100" dirty="0">
                <a:latin typeface="Calibri" panose="020F0502020204030204" pitchFamily="34" charset="0"/>
              </a:rPr>
              <a:t>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steigernder Entgleisungen und Anfeindungen</a:t>
            </a: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gegen</a:t>
            </a:r>
            <a:r>
              <a:rPr lang="de-DE" sz="2100" dirty="0">
                <a:latin typeface="Calibri" panose="020F0502020204030204" pitchFamily="34" charset="0"/>
              </a:rPr>
              <a:t>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eine Person </a:t>
            </a: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(von einer oder mehreren Anderen), der sich über einen</a:t>
            </a:r>
            <a:r>
              <a:rPr lang="de-DE" sz="2100" dirty="0">
                <a:latin typeface="Calibri" panose="020F0502020204030204" pitchFamily="34" charset="0"/>
              </a:rPr>
              <a:t>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längeren Zeitraum </a:t>
            </a: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erstreckt (Wochen bis Jahre).</a:t>
            </a:r>
          </a:p>
          <a:p>
            <a:pPr>
              <a:defRPr/>
            </a:pP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Mobbing ist eine spezifische Form von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sozialer Ausgrenzung</a:t>
            </a: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de-DE" sz="2100" dirty="0">
                <a:latin typeface="Calibri" panose="020F0502020204030204" pitchFamily="34" charset="0"/>
              </a:rPr>
              <a:t> </a:t>
            </a:r>
            <a:r>
              <a:rPr lang="de-DE" sz="2100" dirty="0">
                <a:solidFill>
                  <a:schemeClr val="tx1"/>
                </a:solidFill>
                <a:latin typeface="Calibri" panose="020F0502020204030204" pitchFamily="34" charset="0"/>
              </a:rPr>
              <a:t>bei der der Betroffene alleine dasteht.</a:t>
            </a:r>
          </a:p>
          <a:p>
            <a:pPr>
              <a:defRPr/>
            </a:pPr>
            <a:endParaRPr lang="de-DE" sz="2100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850" y="272920"/>
            <a:ext cx="7056462" cy="648000"/>
          </a:xfrm>
        </p:spPr>
        <p:txBody>
          <a:bodyPr/>
          <a:lstStyle/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Definition von Mobbing</a:t>
            </a:r>
          </a:p>
        </p:txBody>
      </p:sp>
    </p:spTree>
    <p:extLst>
      <p:ext uri="{BB962C8B-B14F-4D97-AF65-F5344CB8AC3E}">
        <p14:creationId xmlns:p14="http://schemas.microsoft.com/office/powerpoint/2010/main" val="191711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1421583" y="581494"/>
            <a:ext cx="5886721" cy="6303890"/>
            <a:chOff x="1905559" y="874287"/>
            <a:chExt cx="4572508" cy="5065537"/>
          </a:xfrm>
        </p:grpSpPr>
        <p:sp>
          <p:nvSpPr>
            <p:cNvPr id="15" name="Gebogener Pfeil 14"/>
            <p:cNvSpPr/>
            <p:nvPr/>
          </p:nvSpPr>
          <p:spPr>
            <a:xfrm>
              <a:off x="1905559" y="874287"/>
              <a:ext cx="4572508" cy="4896544"/>
            </a:xfrm>
            <a:prstGeom prst="circularArrow">
              <a:avLst/>
            </a:prstGeom>
            <a:solidFill>
              <a:srgbClr val="81D5FB">
                <a:alpha val="54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Gebogener Pfeil 28"/>
            <p:cNvSpPr/>
            <p:nvPr/>
          </p:nvSpPr>
          <p:spPr>
            <a:xfrm rot="10951833">
              <a:off x="1905559" y="1043280"/>
              <a:ext cx="4572508" cy="4896544"/>
            </a:xfrm>
            <a:prstGeom prst="circularArrow">
              <a:avLst/>
            </a:prstGeom>
            <a:solidFill>
              <a:srgbClr val="81D5FB">
                <a:alpha val="54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65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Mobbing – ein systemisches Phänomen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755576" y="4545124"/>
            <a:ext cx="2160240" cy="972108"/>
            <a:chOff x="1475656" y="4869160"/>
            <a:chExt cx="2160240" cy="972108"/>
          </a:xfrm>
        </p:grpSpPr>
        <p:sp>
          <p:nvSpPr>
            <p:cNvPr id="3" name="Abgerundetes Rechteck 2"/>
            <p:cNvSpPr/>
            <p:nvPr/>
          </p:nvSpPr>
          <p:spPr>
            <a:xfrm>
              <a:off x="1799692" y="4869160"/>
              <a:ext cx="1440160" cy="972108"/>
            </a:xfrm>
            <a:prstGeom prst="roundRect">
              <a:avLst/>
            </a:prstGeom>
            <a:solidFill>
              <a:srgbClr val="81D5F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475656" y="4905164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konstant</a:t>
              </a:r>
            </a:p>
            <a:p>
              <a:pPr algn="ctr"/>
              <a:r>
                <a:rPr lang="de-DE" dirty="0">
                  <a:latin typeface="Calibri" panose="020F0502020204030204" pitchFamily="34" charset="0"/>
                </a:rPr>
                <a:t>gegen</a:t>
              </a:r>
            </a:p>
            <a:p>
              <a:pPr algn="ctr"/>
              <a:r>
                <a:rPr lang="de-DE" dirty="0">
                  <a:latin typeface="Calibri" panose="020F0502020204030204" pitchFamily="34" charset="0"/>
                </a:rPr>
                <a:t>eine Person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239852" y="908720"/>
            <a:ext cx="2160240" cy="972108"/>
            <a:chOff x="5472100" y="1011182"/>
            <a:chExt cx="2160240" cy="972108"/>
          </a:xfrm>
        </p:grpSpPr>
        <p:sp>
          <p:nvSpPr>
            <p:cNvPr id="10" name="Abgerundetes Rechteck 9"/>
            <p:cNvSpPr/>
            <p:nvPr/>
          </p:nvSpPr>
          <p:spPr>
            <a:xfrm>
              <a:off x="5832140" y="1011182"/>
              <a:ext cx="1440160" cy="97210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472100" y="128992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dauerhaft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048164" y="2420888"/>
            <a:ext cx="2160240" cy="972108"/>
            <a:chOff x="5472100" y="1268760"/>
            <a:chExt cx="2160240" cy="972108"/>
          </a:xfrm>
        </p:grpSpPr>
        <p:sp>
          <p:nvSpPr>
            <p:cNvPr id="13" name="Abgerundetes Rechteck 12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472100" y="155191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regelmäßig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976156" y="4293096"/>
            <a:ext cx="2160240" cy="972108"/>
            <a:chOff x="5472100" y="1268760"/>
            <a:chExt cx="2160240" cy="972108"/>
          </a:xfrm>
        </p:grpSpPr>
        <p:sp>
          <p:nvSpPr>
            <p:cNvPr id="17" name="Abgerundetes Rechteck 16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solidFill>
              <a:srgbClr val="84D8D0"/>
            </a:solidFill>
            <a:ln w="9525">
              <a:solidFill>
                <a:srgbClr val="84D8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472100" y="1433556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keine Lösung angestrebt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83568" y="2420888"/>
            <a:ext cx="2160240" cy="972108"/>
            <a:chOff x="5472100" y="1268760"/>
            <a:chExt cx="2160240" cy="972108"/>
          </a:xfrm>
        </p:grpSpPr>
        <p:sp>
          <p:nvSpPr>
            <p:cNvPr id="20" name="Abgerundetes Rechteck 19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solidFill>
              <a:srgbClr val="B5FAF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472100" y="155191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Machtgefälle</a:t>
              </a: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979783" y="2266263"/>
            <a:ext cx="4626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>
              <a:latin typeface="Calibri" panose="020F0502020204030204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3491880" y="5709410"/>
            <a:ext cx="2160240" cy="972108"/>
            <a:chOff x="5472100" y="1268760"/>
            <a:chExt cx="2160240" cy="972108"/>
          </a:xfrm>
        </p:grpSpPr>
        <p:sp>
          <p:nvSpPr>
            <p:cNvPr id="33" name="Abgerundetes Rechteck 32"/>
            <p:cNvSpPr/>
            <p:nvPr/>
          </p:nvSpPr>
          <p:spPr>
            <a:xfrm>
              <a:off x="5832140" y="1268760"/>
              <a:ext cx="1440160" cy="972108"/>
            </a:xfrm>
            <a:prstGeom prst="roundRect">
              <a:avLst/>
            </a:prstGeom>
            <a:solidFill>
              <a:srgbClr val="72E7E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472100" y="1433556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</a:rPr>
                <a:t>planvoll,</a:t>
              </a:r>
            </a:p>
            <a:p>
              <a:pPr algn="ctr"/>
              <a:r>
                <a:rPr lang="de-DE" dirty="0">
                  <a:latin typeface="Calibri" panose="020F0502020204030204" pitchFamily="34" charset="0"/>
                </a:rPr>
                <a:t>absichtlich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239852" y="3110613"/>
            <a:ext cx="2160240" cy="1326499"/>
            <a:chOff x="5472100" y="1391996"/>
            <a:chExt cx="2160240" cy="1326499"/>
          </a:xfrm>
        </p:grpSpPr>
        <p:sp>
          <p:nvSpPr>
            <p:cNvPr id="28" name="Abgerundetes Rechteck 27"/>
            <p:cNvSpPr/>
            <p:nvPr/>
          </p:nvSpPr>
          <p:spPr>
            <a:xfrm>
              <a:off x="5472100" y="1391996"/>
              <a:ext cx="2160240" cy="1326499"/>
            </a:xfrm>
            <a:prstGeom prst="roundRect">
              <a:avLst/>
            </a:prstGeom>
            <a:solidFill>
              <a:srgbClr val="FF33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472100" y="1551912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Es ist nicht möglich, sich als Betroffene*r selbst zu befreien!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9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71500" y="1016732"/>
            <a:ext cx="3817258" cy="2306770"/>
            <a:chOff x="2800527" y="682553"/>
            <a:chExt cx="3817258" cy="2306770"/>
          </a:xfrm>
        </p:grpSpPr>
        <p:pic>
          <p:nvPicPr>
            <p:cNvPr id="2" name="Grafik 3">
              <a:extLst>
                <a:ext uri="{FF2B5EF4-FFF2-40B4-BE49-F238E27FC236}">
                  <a16:creationId xmlns:a16="http://schemas.microsoft.com/office/drawing/2014/main" id="{B7088B5A-43F1-A077-8A76-CD3FD2624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800527" y="915492"/>
              <a:ext cx="1536975" cy="115335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" name="Sprechblase: oval 11">
              <a:extLst>
                <a:ext uri="{FF2B5EF4-FFF2-40B4-BE49-F238E27FC236}">
                  <a16:creationId xmlns:a16="http://schemas.microsoft.com/office/drawing/2014/main" id="{9CF9933F-5B9C-D99B-6ADD-C88E51E42C95}"/>
                </a:ext>
              </a:extLst>
            </p:cNvPr>
            <p:cNvSpPr/>
            <p:nvPr/>
          </p:nvSpPr>
          <p:spPr>
            <a:xfrm>
              <a:off x="3454538" y="682553"/>
              <a:ext cx="846178" cy="343972"/>
            </a:xfrm>
            <a:custGeom>
              <a:avLst>
                <a:gd name="f0" fmla="val 13974"/>
                <a:gd name="f1" fmla="val 39837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„Kannst du uns unterstützen?“</a:t>
              </a:r>
            </a:p>
          </p:txBody>
        </p:sp>
        <p:sp>
          <p:nvSpPr>
            <p:cNvPr id="4" name="Textfeld 6">
              <a:extLst>
                <a:ext uri="{FF2B5EF4-FFF2-40B4-BE49-F238E27FC236}">
                  <a16:creationId xmlns:a16="http://schemas.microsoft.com/office/drawing/2014/main" id="{8B0644D1-3CB0-5555-A38F-4F4A10A224F9}"/>
                </a:ext>
              </a:extLst>
            </p:cNvPr>
            <p:cNvSpPr txBox="1"/>
            <p:nvPr/>
          </p:nvSpPr>
          <p:spPr>
            <a:xfrm>
              <a:off x="4337502" y="723124"/>
              <a:ext cx="2280283" cy="22661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0" compatLnSpc="1">
              <a:spAutoFit/>
            </a:bodyPr>
            <a:lstStyle/>
            <a:p>
              <a:pPr marL="192881" indent="-192881" defTabSz="257175">
                <a:lnSpc>
                  <a:spcPct val="105000"/>
                </a:lnSpc>
                <a:spcAft>
                  <a:spcPts val="450"/>
                </a:spcAft>
                <a:buSzPct val="100000"/>
                <a:buFont typeface="Calibri Light"/>
                <a:buAutoNum type="arabicPeriod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Die beiden streitenden Schüler suchen sich einen/e </a:t>
              </a:r>
              <a:r>
                <a:rPr lang="de-DE" sz="1013" dirty="0" err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Schlichter_in</a:t>
              </a:r>
              <a:b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aus der Klasse.</a:t>
              </a:r>
              <a:b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In der Schlichtungsinsel gelten folgende Regeln: </a:t>
              </a:r>
            </a:p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Zuhören,</a:t>
              </a:r>
              <a:endParaRPr lang="de-DE" sz="1013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Ausreden lassen,</a:t>
              </a:r>
              <a:endParaRPr lang="de-DE" sz="1013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keine Beschimpfungen</a:t>
              </a: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 !</a:t>
              </a:r>
            </a:p>
            <a:p>
              <a:pPr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Der/die </a:t>
              </a:r>
              <a:r>
                <a:rPr lang="de-DE" sz="1013" dirty="0" err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Schlichtungshelfer_in</a:t>
              </a: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 erinnert daran, dass diese auch eingehalten werden, </a:t>
              </a:r>
              <a:r>
                <a:rPr lang="de-DE" sz="1013" b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mischt sich aber selber nicht in den Streit ein!</a:t>
              </a:r>
              <a:endParaRPr lang="de-DE" sz="1013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139952" y="2580499"/>
            <a:ext cx="3542946" cy="1161368"/>
            <a:chOff x="2800527" y="3047343"/>
            <a:chExt cx="3542946" cy="1161368"/>
          </a:xfrm>
        </p:grpSpPr>
        <p:pic>
          <p:nvPicPr>
            <p:cNvPr id="5" name="Grafik 7">
              <a:extLst>
                <a:ext uri="{FF2B5EF4-FFF2-40B4-BE49-F238E27FC236}">
                  <a16:creationId xmlns:a16="http://schemas.microsoft.com/office/drawing/2014/main" id="{2D3B4005-1ECE-A1CE-751F-8F7919374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00527" y="3047343"/>
              <a:ext cx="1536975" cy="114371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feld 9">
              <a:extLst>
                <a:ext uri="{FF2B5EF4-FFF2-40B4-BE49-F238E27FC236}">
                  <a16:creationId xmlns:a16="http://schemas.microsoft.com/office/drawing/2014/main" id="{354842CA-76CD-B3E5-D29A-F502693EE10B}"/>
                </a:ext>
              </a:extLst>
            </p:cNvPr>
            <p:cNvSpPr txBox="1"/>
            <p:nvPr/>
          </p:nvSpPr>
          <p:spPr>
            <a:xfrm>
              <a:off x="4358941" y="3052944"/>
              <a:ext cx="1984532" cy="115576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0" compatLnSpc="1">
              <a:spAutoFit/>
            </a:bodyPr>
            <a:lstStyle/>
            <a:p>
              <a:pPr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2.	Der/die Schlichtungshelfer_in 	fragt:</a:t>
              </a:r>
            </a:p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 i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„Wer will anfangen?“</a:t>
              </a: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 </a:t>
              </a:r>
            </a:p>
            <a:p>
              <a:pPr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Wenn es schwierig ist sich hier zu entscheiden, bestimmt der Würfel wer beginnt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413255" y="4329100"/>
            <a:ext cx="3758957" cy="1947679"/>
            <a:chOff x="2800527" y="4621090"/>
            <a:chExt cx="3758957" cy="1947679"/>
          </a:xfrm>
        </p:grpSpPr>
        <p:sp>
          <p:nvSpPr>
            <p:cNvPr id="7" name="Textfeld 11">
              <a:extLst>
                <a:ext uri="{FF2B5EF4-FFF2-40B4-BE49-F238E27FC236}">
                  <a16:creationId xmlns:a16="http://schemas.microsoft.com/office/drawing/2014/main" id="{94AF8DD9-A958-686C-3D01-C0FA931EB4C3}"/>
                </a:ext>
              </a:extLst>
            </p:cNvPr>
            <p:cNvSpPr txBox="1"/>
            <p:nvPr/>
          </p:nvSpPr>
          <p:spPr>
            <a:xfrm>
              <a:off x="2859199" y="4621090"/>
              <a:ext cx="3700285" cy="51956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0" compatLnSpc="1">
              <a:spAutoFit/>
            </a:bodyPr>
            <a:lstStyle/>
            <a:p>
              <a:pPr defTabSz="25717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3.	Jeder Schüler erzählt nacheinander, wie er/ sie den Streit erlebt 	hat.</a:t>
              </a:r>
              <a:b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	Der Schlichtungshelfer achtet auf die Regeln! </a:t>
              </a:r>
              <a:endParaRPr lang="de-DE" sz="1013" dirty="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8" name="Grafik 12">
              <a:extLst>
                <a:ext uri="{FF2B5EF4-FFF2-40B4-BE49-F238E27FC236}">
                  <a16:creationId xmlns:a16="http://schemas.microsoft.com/office/drawing/2014/main" id="{A827860C-C54E-0F5D-3BCF-50CBDAD8D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800527" y="5341828"/>
              <a:ext cx="1634131" cy="12269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Grafik 13">
              <a:extLst>
                <a:ext uri="{FF2B5EF4-FFF2-40B4-BE49-F238E27FC236}">
                  <a16:creationId xmlns:a16="http://schemas.microsoft.com/office/drawing/2014/main" id="{AFD2B224-4EF6-26F1-1D12-4473CAE13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09342" y="5336468"/>
              <a:ext cx="1658424" cy="123229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Sprechblase: oval 13">
              <a:extLst>
                <a:ext uri="{FF2B5EF4-FFF2-40B4-BE49-F238E27FC236}">
                  <a16:creationId xmlns:a16="http://schemas.microsoft.com/office/drawing/2014/main" id="{EAD75A02-AE6A-BB93-C021-E6DE89266DAC}"/>
                </a:ext>
              </a:extLst>
            </p:cNvPr>
            <p:cNvSpPr/>
            <p:nvPr/>
          </p:nvSpPr>
          <p:spPr>
            <a:xfrm>
              <a:off x="3211292" y="5172041"/>
              <a:ext cx="1089424" cy="477919"/>
            </a:xfrm>
            <a:custGeom>
              <a:avLst>
                <a:gd name="f0" fmla="val 316"/>
                <a:gd name="f1" fmla="val 24828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„Ich sage dir jetzt, was mir passiert ist…“</a:t>
              </a:r>
            </a:p>
          </p:txBody>
        </p:sp>
        <p:sp>
          <p:nvSpPr>
            <p:cNvPr id="11" name="Sprechblase: oval 14">
              <a:extLst>
                <a:ext uri="{FF2B5EF4-FFF2-40B4-BE49-F238E27FC236}">
                  <a16:creationId xmlns:a16="http://schemas.microsoft.com/office/drawing/2014/main" id="{6DE35915-CB6B-59E9-F8B2-7BF51F5628DA}"/>
                </a:ext>
              </a:extLst>
            </p:cNvPr>
            <p:cNvSpPr/>
            <p:nvPr/>
          </p:nvSpPr>
          <p:spPr>
            <a:xfrm>
              <a:off x="5233331" y="5239009"/>
              <a:ext cx="1088709" cy="343972"/>
            </a:xfrm>
            <a:custGeom>
              <a:avLst>
                <a:gd name="f0" fmla="val 15207"/>
                <a:gd name="f1" fmla="val 32285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„Ich erzähle dir, was ich erlebt habe in dem Streit…“</a:t>
              </a:r>
            </a:p>
          </p:txBody>
        </p:sp>
      </p:grpSp>
      <p:sp>
        <p:nvSpPr>
          <p:cNvPr id="12" name="Textfeld 16">
            <a:extLst>
              <a:ext uri="{FF2B5EF4-FFF2-40B4-BE49-F238E27FC236}">
                <a16:creationId xmlns:a16="http://schemas.microsoft.com/office/drawing/2014/main" id="{31737BA9-F5C5-9EC4-D855-CFA194A8A9DC}"/>
              </a:ext>
            </a:extLst>
          </p:cNvPr>
          <p:cNvSpPr txBox="1"/>
          <p:nvPr/>
        </p:nvSpPr>
        <p:spPr>
          <a:xfrm>
            <a:off x="251520" y="405008"/>
            <a:ext cx="3581604" cy="482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spAutoFit/>
          </a:bodyPr>
          <a:lstStyle/>
          <a:p>
            <a:pPr defTabSz="257175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Die</a:t>
            </a:r>
            <a:r>
              <a:rPr lang="de-DE" sz="2025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Schlichtungsinsel</a:t>
            </a:r>
          </a:p>
        </p:txBody>
      </p:sp>
      <p:sp>
        <p:nvSpPr>
          <p:cNvPr id="16" name="Bogen 15"/>
          <p:cNvSpPr/>
          <p:nvPr/>
        </p:nvSpPr>
        <p:spPr>
          <a:xfrm rot="4408960" flipV="1">
            <a:off x="2640295" y="1862229"/>
            <a:ext cx="1883189" cy="2258082"/>
          </a:xfrm>
          <a:prstGeom prst="arc">
            <a:avLst/>
          </a:prstGeom>
          <a:ln w="38100">
            <a:solidFill>
              <a:srgbClr val="FF33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/>
        </p:nvSpPr>
        <p:spPr>
          <a:xfrm>
            <a:off x="6732324" y="3323501"/>
            <a:ext cx="1883189" cy="2052795"/>
          </a:xfrm>
          <a:prstGeom prst="arc">
            <a:avLst>
              <a:gd name="adj1" fmla="val 16199998"/>
              <a:gd name="adj2" fmla="val 0"/>
            </a:avLst>
          </a:prstGeom>
          <a:ln w="38100">
            <a:solidFill>
              <a:srgbClr val="FF33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215516" y="239663"/>
            <a:ext cx="3741896" cy="1750429"/>
            <a:chOff x="2745703" y="134482"/>
            <a:chExt cx="3741896" cy="1750429"/>
          </a:xfrm>
        </p:grpSpPr>
        <p:sp>
          <p:nvSpPr>
            <p:cNvPr id="2" name="Textfeld 2">
              <a:extLst>
                <a:ext uri="{FF2B5EF4-FFF2-40B4-BE49-F238E27FC236}">
                  <a16:creationId xmlns:a16="http://schemas.microsoft.com/office/drawing/2014/main" id="{57B048C3-328C-BCD3-0159-52D4396122CB}"/>
                </a:ext>
              </a:extLst>
            </p:cNvPr>
            <p:cNvSpPr txBox="1"/>
            <p:nvPr/>
          </p:nvSpPr>
          <p:spPr>
            <a:xfrm>
              <a:off x="4558786" y="465867"/>
              <a:ext cx="1928813" cy="141904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1" compatLnSpc="1">
              <a:sp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4.	Die beiden Streitenden, sollen einen Moment zur Ruhe kommen und sich den Streit noch einmal vorstellen. Jeder überlegt </a:t>
              </a:r>
              <a:r>
                <a:rPr lang="de-DE" sz="1013" b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wie es ihm/ihr in dem Streit ergangen ist.</a:t>
              </a: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 </a:t>
              </a:r>
            </a:p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Wer will, kann auch seine Augen kurz schließen</a:t>
              </a:r>
            </a:p>
          </p:txBody>
        </p:sp>
        <p:pic>
          <p:nvPicPr>
            <p:cNvPr id="3" name="Grafik 3">
              <a:extLst>
                <a:ext uri="{FF2B5EF4-FFF2-40B4-BE49-F238E27FC236}">
                  <a16:creationId xmlns:a16="http://schemas.microsoft.com/office/drawing/2014/main" id="{6BD88A18-3025-30D8-803B-BD7833438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750341" y="520738"/>
              <a:ext cx="1808439" cy="135695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Denkblase: wolkenförmig 18">
              <a:extLst>
                <a:ext uri="{FF2B5EF4-FFF2-40B4-BE49-F238E27FC236}">
                  <a16:creationId xmlns:a16="http://schemas.microsoft.com/office/drawing/2014/main" id="{296B5B88-E40B-6FDC-35C5-0AA53DA6B05A}"/>
                </a:ext>
              </a:extLst>
            </p:cNvPr>
            <p:cNvSpPr/>
            <p:nvPr/>
          </p:nvSpPr>
          <p:spPr>
            <a:xfrm>
              <a:off x="3743860" y="134482"/>
              <a:ext cx="1073351" cy="485418"/>
            </a:xfrm>
            <a:custGeom>
              <a:avLst>
                <a:gd name="f0" fmla="val 7659"/>
                <a:gd name="f1" fmla="val 40192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*/ 5419351 1 1725033"/>
                <a:gd name="f10" fmla="val 2147483647"/>
                <a:gd name="f11" fmla="val 1930"/>
                <a:gd name="f12" fmla="val 7160"/>
                <a:gd name="f13" fmla="val 1530"/>
                <a:gd name="f14" fmla="val 4490"/>
                <a:gd name="f15" fmla="val 3400"/>
                <a:gd name="f16" fmla="val 1970"/>
                <a:gd name="f17" fmla="val 5270"/>
                <a:gd name="f18" fmla="val 5860"/>
                <a:gd name="f19" fmla="val 1950"/>
                <a:gd name="f20" fmla="val 6470"/>
                <a:gd name="f21" fmla="val 2210"/>
                <a:gd name="f22" fmla="val 6970"/>
                <a:gd name="f23" fmla="val 2600"/>
                <a:gd name="f24" fmla="val 7450"/>
                <a:gd name="f25" fmla="val 1390"/>
                <a:gd name="f26" fmla="val 8340"/>
                <a:gd name="f27" fmla="val 650"/>
                <a:gd name="f28" fmla="val 9340"/>
                <a:gd name="f29" fmla="val 10004"/>
                <a:gd name="f30" fmla="val 690"/>
                <a:gd name="f31" fmla="val 10710"/>
                <a:gd name="f32" fmla="val 1050"/>
                <a:gd name="f33" fmla="val 11210"/>
                <a:gd name="f34" fmla="val 1700"/>
                <a:gd name="f35" fmla="val 11570"/>
                <a:gd name="f36" fmla="val 630"/>
                <a:gd name="f37" fmla="val 12330"/>
                <a:gd name="f38" fmla="val 13150"/>
                <a:gd name="f39" fmla="val 13840"/>
                <a:gd name="f40" fmla="val 14470"/>
                <a:gd name="f41" fmla="val 460"/>
                <a:gd name="f42" fmla="val 14870"/>
                <a:gd name="f43" fmla="val 1160"/>
                <a:gd name="f44" fmla="val 15330"/>
                <a:gd name="f45" fmla="val 440"/>
                <a:gd name="f46" fmla="val 16020"/>
                <a:gd name="f47" fmla="val 16740"/>
                <a:gd name="f48" fmla="val 17910"/>
                <a:gd name="f49" fmla="val 18900"/>
                <a:gd name="f50" fmla="val 1130"/>
                <a:gd name="f51" fmla="val 19110"/>
                <a:gd name="f52" fmla="val 2710"/>
                <a:gd name="f53" fmla="val 20240"/>
                <a:gd name="f54" fmla="val 3150"/>
                <a:gd name="f55" fmla="val 21060"/>
                <a:gd name="f56" fmla="val 4580"/>
                <a:gd name="f57" fmla="val 6220"/>
                <a:gd name="f58" fmla="val 6720"/>
                <a:gd name="f59" fmla="val 21000"/>
                <a:gd name="f60" fmla="val 7200"/>
                <a:gd name="f61" fmla="val 20830"/>
                <a:gd name="f62" fmla="val 7660"/>
                <a:gd name="f63" fmla="val 21310"/>
                <a:gd name="f64" fmla="val 8460"/>
                <a:gd name="f65" fmla="val 9450"/>
                <a:gd name="f66" fmla="val 10460"/>
                <a:gd name="f67" fmla="val 12750"/>
                <a:gd name="f68" fmla="val 20310"/>
                <a:gd name="f69" fmla="val 14680"/>
                <a:gd name="f70" fmla="val 18650"/>
                <a:gd name="f71" fmla="val 15010"/>
                <a:gd name="f72" fmla="val 17200"/>
                <a:gd name="f73" fmla="val 17370"/>
                <a:gd name="f74" fmla="val 18920"/>
                <a:gd name="f75" fmla="val 15770"/>
                <a:gd name="f76" fmla="val 15220"/>
                <a:gd name="f77" fmla="val 14700"/>
                <a:gd name="f78" fmla="val 18710"/>
                <a:gd name="f79" fmla="val 14240"/>
                <a:gd name="f80" fmla="val 18310"/>
                <a:gd name="f81" fmla="val 13820"/>
                <a:gd name="f82" fmla="val 12490"/>
                <a:gd name="f83" fmla="val 11000"/>
                <a:gd name="f84" fmla="val 9890"/>
                <a:gd name="f85" fmla="val 8840"/>
                <a:gd name="f86" fmla="val 20790"/>
                <a:gd name="f87" fmla="val 8210"/>
                <a:gd name="f88" fmla="val 19510"/>
                <a:gd name="f89" fmla="val 7620"/>
                <a:gd name="f90" fmla="val 20000"/>
                <a:gd name="f91" fmla="val 7930"/>
                <a:gd name="f92" fmla="val 20290"/>
                <a:gd name="f93" fmla="val 6240"/>
                <a:gd name="f94" fmla="val 4850"/>
                <a:gd name="f95" fmla="val 3570"/>
                <a:gd name="f96" fmla="val 19280"/>
                <a:gd name="f97" fmla="val 2900"/>
                <a:gd name="f98" fmla="val 17640"/>
                <a:gd name="f99" fmla="val 1300"/>
                <a:gd name="f100" fmla="val 17600"/>
                <a:gd name="f101" fmla="val 480"/>
                <a:gd name="f102" fmla="val 16300"/>
                <a:gd name="f103" fmla="val 14660"/>
                <a:gd name="f104" fmla="val 13900"/>
                <a:gd name="f105" fmla="val 13210"/>
                <a:gd name="f106" fmla="val 1070"/>
                <a:gd name="f107" fmla="val 12640"/>
                <a:gd name="f108" fmla="val 380"/>
                <a:gd name="f109" fmla="val 12160"/>
                <a:gd name="f110" fmla="val 10120"/>
                <a:gd name="f111" fmla="val 8590"/>
                <a:gd name="f112" fmla="val 840"/>
                <a:gd name="f113" fmla="val 7330"/>
                <a:gd name="f114" fmla="val 7410"/>
                <a:gd name="f115" fmla="val 2040"/>
                <a:gd name="f116" fmla="val 7690"/>
                <a:gd name="f117" fmla="val 2090"/>
                <a:gd name="f118" fmla="val 7920"/>
                <a:gd name="f119" fmla="val 2790"/>
                <a:gd name="f120" fmla="val 7480"/>
                <a:gd name="f121" fmla="val 3050"/>
                <a:gd name="f122" fmla="val 7670"/>
                <a:gd name="f123" fmla="val 3310"/>
                <a:gd name="f124" fmla="val 11130"/>
                <a:gd name="f125" fmla="val 1910"/>
                <a:gd name="f126" fmla="val 11080"/>
                <a:gd name="f127" fmla="val 2160"/>
                <a:gd name="f128" fmla="val 11030"/>
                <a:gd name="f129" fmla="val 2400"/>
                <a:gd name="f130" fmla="val 14720"/>
                <a:gd name="f131" fmla="val 1400"/>
                <a:gd name="f132" fmla="val 14640"/>
                <a:gd name="f133" fmla="val 1720"/>
                <a:gd name="f134" fmla="val 14540"/>
                <a:gd name="f135" fmla="val 2010"/>
                <a:gd name="f136" fmla="val 19130"/>
                <a:gd name="f137" fmla="val 2890"/>
                <a:gd name="f138" fmla="val 19230"/>
                <a:gd name="f139" fmla="val 3290"/>
                <a:gd name="f140" fmla="val 19190"/>
                <a:gd name="f141" fmla="val 3380"/>
                <a:gd name="f142" fmla="val 20660"/>
                <a:gd name="f143" fmla="val 8170"/>
                <a:gd name="f144" fmla="val 20430"/>
                <a:gd name="f145" fmla="val 8620"/>
                <a:gd name="f146" fmla="val 20110"/>
                <a:gd name="f147" fmla="val 8990"/>
                <a:gd name="f148" fmla="val 18660"/>
                <a:gd name="f149" fmla="val 18740"/>
                <a:gd name="f150" fmla="val 14200"/>
                <a:gd name="f151" fmla="val 18280"/>
                <a:gd name="f152" fmla="val 12200"/>
                <a:gd name="f153" fmla="val 17000"/>
                <a:gd name="f154" fmla="val 11450"/>
                <a:gd name="f155" fmla="val 14320"/>
                <a:gd name="f156" fmla="val 17980"/>
                <a:gd name="f157" fmla="val 14350"/>
                <a:gd name="f158" fmla="val 17680"/>
                <a:gd name="f159" fmla="val 14370"/>
                <a:gd name="f160" fmla="val 17360"/>
                <a:gd name="f161" fmla="val 8220"/>
                <a:gd name="f162" fmla="val 8060"/>
                <a:gd name="f163" fmla="val 19250"/>
                <a:gd name="f164" fmla="val 7960"/>
                <a:gd name="f165" fmla="val 18950"/>
                <a:gd name="f166" fmla="val 7860"/>
                <a:gd name="f167" fmla="val 18640"/>
                <a:gd name="f168" fmla="val 3090"/>
                <a:gd name="f169" fmla="val 3280"/>
                <a:gd name="f170" fmla="val 17540"/>
                <a:gd name="f171" fmla="val 3460"/>
                <a:gd name="f172" fmla="val 17450"/>
                <a:gd name="f173" fmla="val 12900"/>
                <a:gd name="f174" fmla="val 1780"/>
                <a:gd name="f175" fmla="val 13130"/>
                <a:gd name="f176" fmla="val 2330"/>
                <a:gd name="f177" fmla="val 13040"/>
                <a:gd name="f178" fmla="*/ 1800 1800 1"/>
                <a:gd name="f179" fmla="+- 0 0 23592960"/>
                <a:gd name="f180" fmla="val 1800"/>
                <a:gd name="f181" fmla="*/ 1200 1200 1"/>
                <a:gd name="f182" fmla="val 1200"/>
                <a:gd name="f183" fmla="*/ 700 700 1"/>
                <a:gd name="f184" fmla="val 700"/>
                <a:gd name="f185" fmla="val -2147483647"/>
                <a:gd name="f186" fmla="+- 0 0 -270"/>
                <a:gd name="f187" fmla="+- 0 0 180"/>
                <a:gd name="f188" fmla="+- 0 0 -90"/>
                <a:gd name="f189" fmla="+- 0 0 0"/>
                <a:gd name="f190" fmla="+- 0 0 -212"/>
                <a:gd name="f191" fmla="*/ f5 1 21600"/>
                <a:gd name="f192" fmla="*/ f6 1 21600"/>
                <a:gd name="f193" fmla="*/ 0 f9 1"/>
                <a:gd name="f194" fmla="*/ f7 f2 1"/>
                <a:gd name="f195" fmla="*/ f179 f2 1"/>
                <a:gd name="f196" fmla="+- f8 0 f7"/>
                <a:gd name="f197" fmla="pin -2147483647 f0 2147483647"/>
                <a:gd name="f198" fmla="pin -2147483647 f1 2147483647"/>
                <a:gd name="f199" fmla="*/ f186 f2 1"/>
                <a:gd name="f200" fmla="*/ f187 f2 1"/>
                <a:gd name="f201" fmla="*/ f188 f2 1"/>
                <a:gd name="f202" fmla="*/ f189 f2 1"/>
                <a:gd name="f203" fmla="*/ f190 f2 1"/>
                <a:gd name="f204" fmla="val f197"/>
                <a:gd name="f205" fmla="val f198"/>
                <a:gd name="f206" fmla="*/ f193 1 f4"/>
                <a:gd name="f207" fmla="*/ f194 1 f4"/>
                <a:gd name="f208" fmla="*/ f195 1 f4"/>
                <a:gd name="f209" fmla="*/ f196 1 21600"/>
                <a:gd name="f210" fmla="*/ f197 f191 1"/>
                <a:gd name="f211" fmla="*/ f198 f192 1"/>
                <a:gd name="f212" fmla="*/ f199 1 f4"/>
                <a:gd name="f213" fmla="*/ f200 1 f4"/>
                <a:gd name="f214" fmla="*/ f201 1 f4"/>
                <a:gd name="f215" fmla="*/ f202 1 f4"/>
                <a:gd name="f216" fmla="*/ f203 1 f4"/>
                <a:gd name="f217" fmla="+- f204 0 10800"/>
                <a:gd name="f218" fmla="+- f205 0 10800"/>
                <a:gd name="f219" fmla="+- 0 0 f206"/>
                <a:gd name="f220" fmla="+- f207 0 f3"/>
                <a:gd name="f221" fmla="+- f208 0 f3"/>
                <a:gd name="f222" fmla="*/ 3000 f209 1"/>
                <a:gd name="f223" fmla="*/ 17110 f209 1"/>
                <a:gd name="f224" fmla="*/ 17330 f209 1"/>
                <a:gd name="f225" fmla="*/ 3320 f209 1"/>
                <a:gd name="f226" fmla="*/ 0 f209 1"/>
                <a:gd name="f227" fmla="*/ 10800 f209 1"/>
                <a:gd name="f228" fmla="*/ 21600 f209 1"/>
                <a:gd name="f229" fmla="+- f212 0 f3"/>
                <a:gd name="f230" fmla="+- f213 0 f3"/>
                <a:gd name="f231" fmla="+- f214 0 f3"/>
                <a:gd name="f232" fmla="+- f215 0 f3"/>
                <a:gd name="f233" fmla="*/ f204 f191 1"/>
                <a:gd name="f234" fmla="*/ f205 f192 1"/>
                <a:gd name="f235" fmla="+- f216 0 f3"/>
                <a:gd name="f236" fmla="+- 0 0 f218"/>
                <a:gd name="f237" fmla="+- 0 0 f217"/>
                <a:gd name="f238" fmla="*/ f219 f2 1"/>
                <a:gd name="f239" fmla="+- f221 0 f220"/>
                <a:gd name="f240" fmla="*/ f226 1 f209"/>
                <a:gd name="f241" fmla="*/ f227 1 f209"/>
                <a:gd name="f242" fmla="*/ f228 1 f209"/>
                <a:gd name="f243" fmla="*/ f222 1 f209"/>
                <a:gd name="f244" fmla="*/ f223 1 f209"/>
                <a:gd name="f245" fmla="*/ f225 1 f209"/>
                <a:gd name="f246" fmla="*/ f224 1 f209"/>
                <a:gd name="f247" fmla="*/ f238 1 f9"/>
                <a:gd name="f248" fmla="+- 0 0 f236"/>
                <a:gd name="f249" fmla="+- 0 0 f237"/>
                <a:gd name="f250" fmla="*/ f243 f191 1"/>
                <a:gd name="f251" fmla="*/ f244 f191 1"/>
                <a:gd name="f252" fmla="*/ f246 f192 1"/>
                <a:gd name="f253" fmla="*/ f245 f192 1"/>
                <a:gd name="f254" fmla="*/ f240 f191 1"/>
                <a:gd name="f255" fmla="*/ f241 f192 1"/>
                <a:gd name="f256" fmla="*/ f241 f191 1"/>
                <a:gd name="f257" fmla="*/ f242 f192 1"/>
                <a:gd name="f258" fmla="*/ f242 f191 1"/>
                <a:gd name="f259" fmla="*/ f240 f192 1"/>
                <a:gd name="f260" fmla="+- f247 0 f3"/>
                <a:gd name="f261" fmla="+- 0 0 f248"/>
                <a:gd name="f262" fmla="+- 0 0 f249"/>
                <a:gd name="f263" fmla="at2 f261 f262"/>
                <a:gd name="f264" fmla="+- f260 f3 0"/>
                <a:gd name="f265" fmla="+- f263 f3 0"/>
                <a:gd name="f266" fmla="*/ f264 f9 1"/>
                <a:gd name="f267" fmla="*/ f265 f9 1"/>
                <a:gd name="f268" fmla="*/ f266 1 f2"/>
                <a:gd name="f269" fmla="*/ f267 1 f2"/>
                <a:gd name="f270" fmla="+- 0 0 f268"/>
                <a:gd name="f271" fmla="+- 0 0 f269"/>
                <a:gd name="f272" fmla="+- 0 0 f270"/>
                <a:gd name="f273" fmla="val f271"/>
                <a:gd name="f274" fmla="*/ f272 f2 1"/>
                <a:gd name="f275" fmla="+- 0 0 f273"/>
                <a:gd name="f276" fmla="*/ f274 1 f9"/>
                <a:gd name="f277" fmla="*/ f275 f2 1"/>
                <a:gd name="f278" fmla="+- f276 0 f3"/>
                <a:gd name="f279" fmla="*/ f277 1 f9"/>
                <a:gd name="f280" fmla="cos 1 f278"/>
                <a:gd name="f281" fmla="sin 1 f278"/>
                <a:gd name="f282" fmla="+- f279 0 f3"/>
                <a:gd name="f283" fmla="+- 0 0 f280"/>
                <a:gd name="f284" fmla="+- 0 0 f281"/>
                <a:gd name="f285" fmla="+- 0 0 f283"/>
                <a:gd name="f286" fmla="+- 0 0 f284"/>
                <a:gd name="f287" fmla="+- f282 f3 0"/>
                <a:gd name="f288" fmla="val f285"/>
                <a:gd name="f289" fmla="val f286"/>
                <a:gd name="f290" fmla="*/ f287 f9 1"/>
                <a:gd name="f291" fmla="+- 0 0 f288"/>
                <a:gd name="f292" fmla="+- 0 0 f289"/>
                <a:gd name="f293" fmla="*/ f290 1 f2"/>
                <a:gd name="f294" fmla="*/ 1800 f291 1"/>
                <a:gd name="f295" fmla="*/ 1800 f292 1"/>
                <a:gd name="f296" fmla="*/ 1200 f291 1"/>
                <a:gd name="f297" fmla="*/ 1200 f292 1"/>
                <a:gd name="f298" fmla="*/ 700 f291 1"/>
                <a:gd name="f299" fmla="*/ 700 f292 1"/>
                <a:gd name="f300" fmla="+- 0 0 f293"/>
                <a:gd name="f301" fmla="*/ f294 f294 1"/>
                <a:gd name="f302" fmla="*/ f295 f295 1"/>
                <a:gd name="f303" fmla="*/ f296 f296 1"/>
                <a:gd name="f304" fmla="*/ f297 f297 1"/>
                <a:gd name="f305" fmla="*/ f298 f298 1"/>
                <a:gd name="f306" fmla="*/ f299 f299 1"/>
                <a:gd name="f307" fmla="+- 0 0 f300"/>
                <a:gd name="f308" fmla="+- f301 f302 0"/>
                <a:gd name="f309" fmla="+- f303 f304 0"/>
                <a:gd name="f310" fmla="+- f305 f306 0"/>
                <a:gd name="f311" fmla="*/ f307 f2 1"/>
                <a:gd name="f312" fmla="sqrt f308"/>
                <a:gd name="f313" fmla="sqrt f309"/>
                <a:gd name="f314" fmla="sqrt f310"/>
                <a:gd name="f315" fmla="*/ f311 1 f9"/>
                <a:gd name="f316" fmla="*/ f178 1 f312"/>
                <a:gd name="f317" fmla="*/ f181 1 f313"/>
                <a:gd name="f318" fmla="*/ f183 1 f314"/>
                <a:gd name="f319" fmla="+- f315 0 f3"/>
                <a:gd name="f320" fmla="*/ f291 f316 1"/>
                <a:gd name="f321" fmla="*/ f292 f316 1"/>
                <a:gd name="f322" fmla="*/ f291 f317 1"/>
                <a:gd name="f323" fmla="*/ f292 f317 1"/>
                <a:gd name="f324" fmla="*/ f291 f318 1"/>
                <a:gd name="f325" fmla="*/ f292 f318 1"/>
                <a:gd name="f326" fmla="sin 1 f319"/>
                <a:gd name="f327" fmla="cos 1 f319"/>
                <a:gd name="f328" fmla="+- 0 0 f326"/>
                <a:gd name="f329" fmla="+- 0 0 f327"/>
                <a:gd name="f330" fmla="+- f204 0 f324"/>
                <a:gd name="f331" fmla="+- f205 0 f325"/>
                <a:gd name="f332" fmla="+- 0 0 f328"/>
                <a:gd name="f333" fmla="+- 0 0 f329"/>
                <a:gd name="f334" fmla="val f332"/>
                <a:gd name="f335" fmla="val f333"/>
                <a:gd name="f336" fmla="+- 0 0 f334"/>
                <a:gd name="f337" fmla="+- 0 0 f335"/>
                <a:gd name="f338" fmla="*/ 10800 f336 1"/>
                <a:gd name="f339" fmla="*/ 10800 f337 1"/>
                <a:gd name="f340" fmla="+- f338 10800 0"/>
                <a:gd name="f341" fmla="+- f339 10800 0"/>
                <a:gd name="f342" fmla="*/ f338 1 12"/>
                <a:gd name="f343" fmla="*/ f339 1 12"/>
                <a:gd name="f344" fmla="+- f204 0 f340"/>
                <a:gd name="f345" fmla="+- f205 0 f341"/>
                <a:gd name="f346" fmla="*/ f344 1 3"/>
                <a:gd name="f347" fmla="*/ f345 1 3"/>
                <a:gd name="f348" fmla="*/ f344 2 1"/>
                <a:gd name="f349" fmla="*/ f345 2 1"/>
                <a:gd name="f350" fmla="*/ f348 1 3"/>
                <a:gd name="f351" fmla="*/ f349 1 3"/>
                <a:gd name="f352" fmla="+- f346 f340 0"/>
                <a:gd name="f353" fmla="+- f347 f341 0"/>
                <a:gd name="f354" fmla="+- f352 0 f342"/>
                <a:gd name="f355" fmla="+- f353 0 f343"/>
                <a:gd name="f356" fmla="+- f350 f340 0"/>
                <a:gd name="f357" fmla="+- f351 f341 0"/>
                <a:gd name="f358" fmla="+- f354 0 f320"/>
                <a:gd name="f359" fmla="+- f355 0 f321"/>
                <a:gd name="f360" fmla="+- f356 0 f322"/>
                <a:gd name="f361" fmla="+- f357 0 f323"/>
              </a:gdLst>
              <a:ahLst>
                <a:ahXY gdRefX="f0" minX="f185" maxX="f10" gdRefY="f1" minY="f185" maxY="f10">
                  <a:pos x="f210" y="f21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9">
                  <a:pos x="f254" y="f255"/>
                </a:cxn>
                <a:cxn ang="f230">
                  <a:pos x="f256" y="f257"/>
                </a:cxn>
                <a:cxn ang="f231">
                  <a:pos x="f258" y="f255"/>
                </a:cxn>
                <a:cxn ang="f232">
                  <a:pos x="f256" y="f259"/>
                </a:cxn>
                <a:cxn ang="f235">
                  <a:pos x="f233" y="f234"/>
                </a:cxn>
              </a:cxnLst>
              <a:rect l="f250" t="f253" r="f251" b="f252"/>
              <a:pathLst>
                <a:path w="21600" h="21600">
                  <a:moveTo>
                    <a:pt x="f11" y="f12"/>
                  </a:move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7"/>
                    <a:pt x="f38" y="f7"/>
                  </a:cubicBezTo>
                  <a:cubicBezTo>
                    <a:pt x="f39" y="f7"/>
                    <a:pt x="f40" y="f41"/>
                    <a:pt x="f42" y="f43"/>
                  </a:cubicBezTo>
                  <a:cubicBezTo>
                    <a:pt x="f44" y="f45"/>
                    <a:pt x="f46" y="f7"/>
                    <a:pt x="f47" y="f7"/>
                  </a:cubicBezTo>
                  <a:cubicBezTo>
                    <a:pt x="f48" y="f7"/>
                    <a:pt x="f49" y="f50"/>
                    <a:pt x="f51" y="f52"/>
                  </a:cubicBezTo>
                  <a:cubicBezTo>
                    <a:pt x="f53" y="f54"/>
                    <a:pt x="f55" y="f56"/>
                    <a:pt x="f55" y="f57"/>
                  </a:cubicBezTo>
                  <a:cubicBezTo>
                    <a:pt x="f55" y="f58"/>
                    <a:pt x="f59" y="f60"/>
                    <a:pt x="f61" y="f62"/>
                  </a:cubicBezTo>
                  <a:cubicBezTo>
                    <a:pt x="f63" y="f64"/>
                    <a:pt x="f8" y="f65"/>
                    <a:pt x="f8" y="f66"/>
                  </a:cubicBezTo>
                  <a:cubicBezTo>
                    <a:pt x="f8" y="f67"/>
                    <a:pt x="f68" y="f69"/>
                    <a:pt x="f70" y="f71"/>
                  </a:cubicBezTo>
                  <a:cubicBezTo>
                    <a:pt x="f70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53"/>
                    <a:pt x="f82" y="f8"/>
                    <a:pt x="f83" y="f8"/>
                  </a:cubicBezTo>
                  <a:cubicBezTo>
                    <a:pt x="f84" y="f8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1" y="f103"/>
                  </a:cubicBezTo>
                  <a:cubicBezTo>
                    <a:pt x="f101" y="f104"/>
                    <a:pt x="f30" y="f105"/>
                    <a:pt x="f106" y="f107"/>
                  </a:cubicBezTo>
                  <a:cubicBezTo>
                    <a:pt x="f108" y="f109"/>
                    <a:pt x="f7" y="f33"/>
                    <a:pt x="f7" y="f110"/>
                  </a:cubicBezTo>
                  <a:cubicBezTo>
                    <a:pt x="f7" y="f111"/>
                    <a:pt x="f112" y="f113"/>
                    <a:pt x="f11" y="f12"/>
                  </a:cubicBezTo>
                  <a:close/>
                </a:path>
                <a:path w="21600" h="21600" fill="none">
                  <a:moveTo>
                    <a:pt x="f11" y="f12"/>
                  </a:moveTo>
                  <a:cubicBezTo>
                    <a:pt x="f19" y="f114"/>
                    <a:pt x="f115" y="f116"/>
                    <a:pt x="f117" y="f118"/>
                  </a:cubicBezTo>
                </a:path>
                <a:path w="21600" h="21600" fill="none">
                  <a:moveTo>
                    <a:pt x="f22" y="f23"/>
                  </a:moveTo>
                  <a:cubicBezTo>
                    <a:pt x="f60" y="f119"/>
                    <a:pt x="f120" y="f121"/>
                    <a:pt x="f122" y="f123"/>
                  </a:cubicBezTo>
                </a:path>
                <a:path w="21600" h="21600" fill="none">
                  <a:moveTo>
                    <a:pt x="f33" y="f34"/>
                  </a:moveTo>
                  <a:cubicBezTo>
                    <a:pt x="f124" y="f125"/>
                    <a:pt x="f126" y="f127"/>
                    <a:pt x="f128" y="f129"/>
                  </a:cubicBezTo>
                </a:path>
                <a:path w="21600" h="21600" fill="none">
                  <a:moveTo>
                    <a:pt x="f42" y="f43"/>
                  </a:moveTo>
                  <a:cubicBezTo>
                    <a:pt x="f130" y="f131"/>
                    <a:pt x="f132" y="f133"/>
                    <a:pt x="f134" y="f135"/>
                  </a:cubicBezTo>
                </a:path>
                <a:path w="21600" h="21600" fill="none">
                  <a:moveTo>
                    <a:pt x="f51" y="f52"/>
                  </a:moveTo>
                  <a:cubicBezTo>
                    <a:pt x="f136" y="f137"/>
                    <a:pt x="f138" y="f139"/>
                    <a:pt x="f140" y="f141"/>
                  </a:cubicBezTo>
                </a:path>
                <a:path w="21600" h="21600" fill="none">
                  <a:moveTo>
                    <a:pt x="f61" y="f62"/>
                  </a:moveTo>
                  <a:cubicBezTo>
                    <a:pt x="f142" y="f143"/>
                    <a:pt x="f144" y="f145"/>
                    <a:pt x="f146" y="f147"/>
                  </a:cubicBezTo>
                </a:path>
                <a:path w="21600" h="21600" fill="none">
                  <a:moveTo>
                    <a:pt x="f148" y="f71"/>
                  </a:moveTo>
                  <a:cubicBezTo>
                    <a:pt x="f149" y="f150"/>
                    <a:pt x="f151" y="f152"/>
                    <a:pt x="f153" y="f154"/>
                  </a:cubicBezTo>
                </a:path>
                <a:path w="21600" h="21600" fill="none">
                  <a:moveTo>
                    <a:pt x="f79" y="f80"/>
                  </a:moveTo>
                  <a:cubicBezTo>
                    <a:pt x="f155" y="f156"/>
                    <a:pt x="f157" y="f158"/>
                    <a:pt x="f159" y="f160"/>
                  </a:cubicBezTo>
                </a:path>
                <a:path w="21600" h="21600" fill="none">
                  <a:moveTo>
                    <a:pt x="f161" y="f88"/>
                  </a:moveTo>
                  <a:cubicBezTo>
                    <a:pt x="f162" y="f163"/>
                    <a:pt x="f164" y="f165"/>
                    <a:pt x="f166" y="f167"/>
                  </a:cubicBezTo>
                </a:path>
                <a:path w="21600" h="21600" fill="none">
                  <a:moveTo>
                    <a:pt x="f97" y="f98"/>
                  </a:moveTo>
                  <a:cubicBezTo>
                    <a:pt x="f168" y="f100"/>
                    <a:pt x="f169" y="f170"/>
                    <a:pt x="f171" y="f172"/>
                  </a:cubicBezTo>
                </a:path>
                <a:path w="21600" h="21600" fill="none">
                  <a:moveTo>
                    <a:pt x="f106" y="f107"/>
                  </a:moveTo>
                  <a:cubicBezTo>
                    <a:pt x="f131" y="f173"/>
                    <a:pt x="f174" y="f175"/>
                    <a:pt x="f176" y="f177"/>
                  </a:cubicBezTo>
                </a:path>
                <a:path w="21600" h="21600">
                  <a:moveTo>
                    <a:pt x="f358" y="f359"/>
                  </a:moveTo>
                  <a:arcTo wR="f180" hR="f180" stAng="f220" swAng="f239"/>
                  <a:close/>
                </a:path>
                <a:path w="21600" h="21600">
                  <a:moveTo>
                    <a:pt x="f360" y="f361"/>
                  </a:moveTo>
                  <a:arcTo wR="f182" hR="f182" stAng="f220" swAng="f239"/>
                  <a:close/>
                </a:path>
                <a:path w="21600" h="21600">
                  <a:moveTo>
                    <a:pt x="f330" y="f331"/>
                  </a:moveTo>
                  <a:arcTo wR="f184" hR="f184" stAng="f220" swAng="f239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 </a:t>
              </a:r>
            </a:p>
          </p:txBody>
        </p:sp>
        <p:sp>
          <p:nvSpPr>
            <p:cNvPr id="5" name="Denkblase: wolkenförmig 21">
              <a:extLst>
                <a:ext uri="{FF2B5EF4-FFF2-40B4-BE49-F238E27FC236}">
                  <a16:creationId xmlns:a16="http://schemas.microsoft.com/office/drawing/2014/main" id="{4B92029E-FA56-E01D-A854-F128D0ADE120}"/>
                </a:ext>
              </a:extLst>
            </p:cNvPr>
            <p:cNvSpPr/>
            <p:nvPr/>
          </p:nvSpPr>
          <p:spPr>
            <a:xfrm>
              <a:off x="2745703" y="508728"/>
              <a:ext cx="713306" cy="530069"/>
            </a:xfrm>
            <a:custGeom>
              <a:avLst>
                <a:gd name="f0" fmla="val 18218"/>
                <a:gd name="f1" fmla="val 23552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*/ 5419351 1 1725033"/>
                <a:gd name="f10" fmla="val 2147483647"/>
                <a:gd name="f11" fmla="val 1930"/>
                <a:gd name="f12" fmla="val 7160"/>
                <a:gd name="f13" fmla="val 1530"/>
                <a:gd name="f14" fmla="val 4490"/>
                <a:gd name="f15" fmla="val 3400"/>
                <a:gd name="f16" fmla="val 1970"/>
                <a:gd name="f17" fmla="val 5270"/>
                <a:gd name="f18" fmla="val 5860"/>
                <a:gd name="f19" fmla="val 1950"/>
                <a:gd name="f20" fmla="val 6470"/>
                <a:gd name="f21" fmla="val 2210"/>
                <a:gd name="f22" fmla="val 6970"/>
                <a:gd name="f23" fmla="val 2600"/>
                <a:gd name="f24" fmla="val 7450"/>
                <a:gd name="f25" fmla="val 1390"/>
                <a:gd name="f26" fmla="val 8340"/>
                <a:gd name="f27" fmla="val 650"/>
                <a:gd name="f28" fmla="val 9340"/>
                <a:gd name="f29" fmla="val 10004"/>
                <a:gd name="f30" fmla="val 690"/>
                <a:gd name="f31" fmla="val 10710"/>
                <a:gd name="f32" fmla="val 1050"/>
                <a:gd name="f33" fmla="val 11210"/>
                <a:gd name="f34" fmla="val 1700"/>
                <a:gd name="f35" fmla="val 11570"/>
                <a:gd name="f36" fmla="val 630"/>
                <a:gd name="f37" fmla="val 12330"/>
                <a:gd name="f38" fmla="val 13150"/>
                <a:gd name="f39" fmla="val 13840"/>
                <a:gd name="f40" fmla="val 14470"/>
                <a:gd name="f41" fmla="val 460"/>
                <a:gd name="f42" fmla="val 14870"/>
                <a:gd name="f43" fmla="val 1160"/>
                <a:gd name="f44" fmla="val 15330"/>
                <a:gd name="f45" fmla="val 440"/>
                <a:gd name="f46" fmla="val 16020"/>
                <a:gd name="f47" fmla="val 16740"/>
                <a:gd name="f48" fmla="val 17910"/>
                <a:gd name="f49" fmla="val 18900"/>
                <a:gd name="f50" fmla="val 1130"/>
                <a:gd name="f51" fmla="val 19110"/>
                <a:gd name="f52" fmla="val 2710"/>
                <a:gd name="f53" fmla="val 20240"/>
                <a:gd name="f54" fmla="val 3150"/>
                <a:gd name="f55" fmla="val 21060"/>
                <a:gd name="f56" fmla="val 4580"/>
                <a:gd name="f57" fmla="val 6220"/>
                <a:gd name="f58" fmla="val 6720"/>
                <a:gd name="f59" fmla="val 21000"/>
                <a:gd name="f60" fmla="val 7200"/>
                <a:gd name="f61" fmla="val 20830"/>
                <a:gd name="f62" fmla="val 7660"/>
                <a:gd name="f63" fmla="val 21310"/>
                <a:gd name="f64" fmla="val 8460"/>
                <a:gd name="f65" fmla="val 9450"/>
                <a:gd name="f66" fmla="val 10460"/>
                <a:gd name="f67" fmla="val 12750"/>
                <a:gd name="f68" fmla="val 20310"/>
                <a:gd name="f69" fmla="val 14680"/>
                <a:gd name="f70" fmla="val 18650"/>
                <a:gd name="f71" fmla="val 15010"/>
                <a:gd name="f72" fmla="val 17200"/>
                <a:gd name="f73" fmla="val 17370"/>
                <a:gd name="f74" fmla="val 18920"/>
                <a:gd name="f75" fmla="val 15770"/>
                <a:gd name="f76" fmla="val 15220"/>
                <a:gd name="f77" fmla="val 14700"/>
                <a:gd name="f78" fmla="val 18710"/>
                <a:gd name="f79" fmla="val 14240"/>
                <a:gd name="f80" fmla="val 18310"/>
                <a:gd name="f81" fmla="val 13820"/>
                <a:gd name="f82" fmla="val 12490"/>
                <a:gd name="f83" fmla="val 11000"/>
                <a:gd name="f84" fmla="val 9890"/>
                <a:gd name="f85" fmla="val 8840"/>
                <a:gd name="f86" fmla="val 20790"/>
                <a:gd name="f87" fmla="val 8210"/>
                <a:gd name="f88" fmla="val 19510"/>
                <a:gd name="f89" fmla="val 7620"/>
                <a:gd name="f90" fmla="val 20000"/>
                <a:gd name="f91" fmla="val 7930"/>
                <a:gd name="f92" fmla="val 20290"/>
                <a:gd name="f93" fmla="val 6240"/>
                <a:gd name="f94" fmla="val 4850"/>
                <a:gd name="f95" fmla="val 3570"/>
                <a:gd name="f96" fmla="val 19280"/>
                <a:gd name="f97" fmla="val 2900"/>
                <a:gd name="f98" fmla="val 17640"/>
                <a:gd name="f99" fmla="val 1300"/>
                <a:gd name="f100" fmla="val 17600"/>
                <a:gd name="f101" fmla="val 480"/>
                <a:gd name="f102" fmla="val 16300"/>
                <a:gd name="f103" fmla="val 14660"/>
                <a:gd name="f104" fmla="val 13900"/>
                <a:gd name="f105" fmla="val 13210"/>
                <a:gd name="f106" fmla="val 1070"/>
                <a:gd name="f107" fmla="val 12640"/>
                <a:gd name="f108" fmla="val 380"/>
                <a:gd name="f109" fmla="val 12160"/>
                <a:gd name="f110" fmla="val 10120"/>
                <a:gd name="f111" fmla="val 8590"/>
                <a:gd name="f112" fmla="val 840"/>
                <a:gd name="f113" fmla="val 7330"/>
                <a:gd name="f114" fmla="val 7410"/>
                <a:gd name="f115" fmla="val 2040"/>
                <a:gd name="f116" fmla="val 7690"/>
                <a:gd name="f117" fmla="val 2090"/>
                <a:gd name="f118" fmla="val 7920"/>
                <a:gd name="f119" fmla="val 2790"/>
                <a:gd name="f120" fmla="val 7480"/>
                <a:gd name="f121" fmla="val 3050"/>
                <a:gd name="f122" fmla="val 7670"/>
                <a:gd name="f123" fmla="val 3310"/>
                <a:gd name="f124" fmla="val 11130"/>
                <a:gd name="f125" fmla="val 1910"/>
                <a:gd name="f126" fmla="val 11080"/>
                <a:gd name="f127" fmla="val 2160"/>
                <a:gd name="f128" fmla="val 11030"/>
                <a:gd name="f129" fmla="val 2400"/>
                <a:gd name="f130" fmla="val 14720"/>
                <a:gd name="f131" fmla="val 1400"/>
                <a:gd name="f132" fmla="val 14640"/>
                <a:gd name="f133" fmla="val 1720"/>
                <a:gd name="f134" fmla="val 14540"/>
                <a:gd name="f135" fmla="val 2010"/>
                <a:gd name="f136" fmla="val 19130"/>
                <a:gd name="f137" fmla="val 2890"/>
                <a:gd name="f138" fmla="val 19230"/>
                <a:gd name="f139" fmla="val 3290"/>
                <a:gd name="f140" fmla="val 19190"/>
                <a:gd name="f141" fmla="val 3380"/>
                <a:gd name="f142" fmla="val 20660"/>
                <a:gd name="f143" fmla="val 8170"/>
                <a:gd name="f144" fmla="val 20430"/>
                <a:gd name="f145" fmla="val 8620"/>
                <a:gd name="f146" fmla="val 20110"/>
                <a:gd name="f147" fmla="val 8990"/>
                <a:gd name="f148" fmla="val 18660"/>
                <a:gd name="f149" fmla="val 18740"/>
                <a:gd name="f150" fmla="val 14200"/>
                <a:gd name="f151" fmla="val 18280"/>
                <a:gd name="f152" fmla="val 12200"/>
                <a:gd name="f153" fmla="val 17000"/>
                <a:gd name="f154" fmla="val 11450"/>
                <a:gd name="f155" fmla="val 14320"/>
                <a:gd name="f156" fmla="val 17980"/>
                <a:gd name="f157" fmla="val 14350"/>
                <a:gd name="f158" fmla="val 17680"/>
                <a:gd name="f159" fmla="val 14370"/>
                <a:gd name="f160" fmla="val 17360"/>
                <a:gd name="f161" fmla="val 8220"/>
                <a:gd name="f162" fmla="val 8060"/>
                <a:gd name="f163" fmla="val 19250"/>
                <a:gd name="f164" fmla="val 7960"/>
                <a:gd name="f165" fmla="val 18950"/>
                <a:gd name="f166" fmla="val 7860"/>
                <a:gd name="f167" fmla="val 18640"/>
                <a:gd name="f168" fmla="val 3090"/>
                <a:gd name="f169" fmla="val 3280"/>
                <a:gd name="f170" fmla="val 17540"/>
                <a:gd name="f171" fmla="val 3460"/>
                <a:gd name="f172" fmla="val 17450"/>
                <a:gd name="f173" fmla="val 12900"/>
                <a:gd name="f174" fmla="val 1780"/>
                <a:gd name="f175" fmla="val 13130"/>
                <a:gd name="f176" fmla="val 2330"/>
                <a:gd name="f177" fmla="val 13040"/>
                <a:gd name="f178" fmla="*/ 1800 1800 1"/>
                <a:gd name="f179" fmla="+- 0 0 23592960"/>
                <a:gd name="f180" fmla="val 1800"/>
                <a:gd name="f181" fmla="*/ 1200 1200 1"/>
                <a:gd name="f182" fmla="val 1200"/>
                <a:gd name="f183" fmla="*/ 700 700 1"/>
                <a:gd name="f184" fmla="val 700"/>
                <a:gd name="f185" fmla="val -2147483647"/>
                <a:gd name="f186" fmla="+- 0 0 -270"/>
                <a:gd name="f187" fmla="+- 0 0 180"/>
                <a:gd name="f188" fmla="+- 0 0 -90"/>
                <a:gd name="f189" fmla="+- 0 0 0"/>
                <a:gd name="f190" fmla="+- 0 0 -212"/>
                <a:gd name="f191" fmla="*/ f5 1 21600"/>
                <a:gd name="f192" fmla="*/ f6 1 21600"/>
                <a:gd name="f193" fmla="*/ 0 f9 1"/>
                <a:gd name="f194" fmla="*/ f7 f2 1"/>
                <a:gd name="f195" fmla="*/ f179 f2 1"/>
                <a:gd name="f196" fmla="+- f8 0 f7"/>
                <a:gd name="f197" fmla="pin -2147483647 f0 2147483647"/>
                <a:gd name="f198" fmla="pin -2147483647 f1 2147483647"/>
                <a:gd name="f199" fmla="*/ f186 f2 1"/>
                <a:gd name="f200" fmla="*/ f187 f2 1"/>
                <a:gd name="f201" fmla="*/ f188 f2 1"/>
                <a:gd name="f202" fmla="*/ f189 f2 1"/>
                <a:gd name="f203" fmla="*/ f190 f2 1"/>
                <a:gd name="f204" fmla="val f197"/>
                <a:gd name="f205" fmla="val f198"/>
                <a:gd name="f206" fmla="*/ f193 1 f4"/>
                <a:gd name="f207" fmla="*/ f194 1 f4"/>
                <a:gd name="f208" fmla="*/ f195 1 f4"/>
                <a:gd name="f209" fmla="*/ f196 1 21600"/>
                <a:gd name="f210" fmla="*/ f197 f191 1"/>
                <a:gd name="f211" fmla="*/ f198 f192 1"/>
                <a:gd name="f212" fmla="*/ f199 1 f4"/>
                <a:gd name="f213" fmla="*/ f200 1 f4"/>
                <a:gd name="f214" fmla="*/ f201 1 f4"/>
                <a:gd name="f215" fmla="*/ f202 1 f4"/>
                <a:gd name="f216" fmla="*/ f203 1 f4"/>
                <a:gd name="f217" fmla="+- f204 0 10800"/>
                <a:gd name="f218" fmla="+- f205 0 10800"/>
                <a:gd name="f219" fmla="+- 0 0 f206"/>
                <a:gd name="f220" fmla="+- f207 0 f3"/>
                <a:gd name="f221" fmla="+- f208 0 f3"/>
                <a:gd name="f222" fmla="*/ 3000 f209 1"/>
                <a:gd name="f223" fmla="*/ 17110 f209 1"/>
                <a:gd name="f224" fmla="*/ 17330 f209 1"/>
                <a:gd name="f225" fmla="*/ 3320 f209 1"/>
                <a:gd name="f226" fmla="*/ 0 f209 1"/>
                <a:gd name="f227" fmla="*/ 10800 f209 1"/>
                <a:gd name="f228" fmla="*/ 21600 f209 1"/>
                <a:gd name="f229" fmla="+- f212 0 f3"/>
                <a:gd name="f230" fmla="+- f213 0 f3"/>
                <a:gd name="f231" fmla="+- f214 0 f3"/>
                <a:gd name="f232" fmla="+- f215 0 f3"/>
                <a:gd name="f233" fmla="*/ f204 f191 1"/>
                <a:gd name="f234" fmla="*/ f205 f192 1"/>
                <a:gd name="f235" fmla="+- f216 0 f3"/>
                <a:gd name="f236" fmla="+- 0 0 f218"/>
                <a:gd name="f237" fmla="+- 0 0 f217"/>
                <a:gd name="f238" fmla="*/ f219 f2 1"/>
                <a:gd name="f239" fmla="+- f221 0 f220"/>
                <a:gd name="f240" fmla="*/ f226 1 f209"/>
                <a:gd name="f241" fmla="*/ f227 1 f209"/>
                <a:gd name="f242" fmla="*/ f228 1 f209"/>
                <a:gd name="f243" fmla="*/ f222 1 f209"/>
                <a:gd name="f244" fmla="*/ f223 1 f209"/>
                <a:gd name="f245" fmla="*/ f225 1 f209"/>
                <a:gd name="f246" fmla="*/ f224 1 f209"/>
                <a:gd name="f247" fmla="*/ f238 1 f9"/>
                <a:gd name="f248" fmla="+- 0 0 f236"/>
                <a:gd name="f249" fmla="+- 0 0 f237"/>
                <a:gd name="f250" fmla="*/ f243 f191 1"/>
                <a:gd name="f251" fmla="*/ f244 f191 1"/>
                <a:gd name="f252" fmla="*/ f246 f192 1"/>
                <a:gd name="f253" fmla="*/ f245 f192 1"/>
                <a:gd name="f254" fmla="*/ f240 f191 1"/>
                <a:gd name="f255" fmla="*/ f241 f192 1"/>
                <a:gd name="f256" fmla="*/ f241 f191 1"/>
                <a:gd name="f257" fmla="*/ f242 f192 1"/>
                <a:gd name="f258" fmla="*/ f242 f191 1"/>
                <a:gd name="f259" fmla="*/ f240 f192 1"/>
                <a:gd name="f260" fmla="+- f247 0 f3"/>
                <a:gd name="f261" fmla="+- 0 0 f248"/>
                <a:gd name="f262" fmla="+- 0 0 f249"/>
                <a:gd name="f263" fmla="at2 f261 f262"/>
                <a:gd name="f264" fmla="+- f260 f3 0"/>
                <a:gd name="f265" fmla="+- f263 f3 0"/>
                <a:gd name="f266" fmla="*/ f264 f9 1"/>
                <a:gd name="f267" fmla="*/ f265 f9 1"/>
                <a:gd name="f268" fmla="*/ f266 1 f2"/>
                <a:gd name="f269" fmla="*/ f267 1 f2"/>
                <a:gd name="f270" fmla="+- 0 0 f268"/>
                <a:gd name="f271" fmla="+- 0 0 f269"/>
                <a:gd name="f272" fmla="+- 0 0 f270"/>
                <a:gd name="f273" fmla="val f271"/>
                <a:gd name="f274" fmla="*/ f272 f2 1"/>
                <a:gd name="f275" fmla="+- 0 0 f273"/>
                <a:gd name="f276" fmla="*/ f274 1 f9"/>
                <a:gd name="f277" fmla="*/ f275 f2 1"/>
                <a:gd name="f278" fmla="+- f276 0 f3"/>
                <a:gd name="f279" fmla="*/ f277 1 f9"/>
                <a:gd name="f280" fmla="cos 1 f278"/>
                <a:gd name="f281" fmla="sin 1 f278"/>
                <a:gd name="f282" fmla="+- f279 0 f3"/>
                <a:gd name="f283" fmla="+- 0 0 f280"/>
                <a:gd name="f284" fmla="+- 0 0 f281"/>
                <a:gd name="f285" fmla="+- 0 0 f283"/>
                <a:gd name="f286" fmla="+- 0 0 f284"/>
                <a:gd name="f287" fmla="+- f282 f3 0"/>
                <a:gd name="f288" fmla="val f285"/>
                <a:gd name="f289" fmla="val f286"/>
                <a:gd name="f290" fmla="*/ f287 f9 1"/>
                <a:gd name="f291" fmla="+- 0 0 f288"/>
                <a:gd name="f292" fmla="+- 0 0 f289"/>
                <a:gd name="f293" fmla="*/ f290 1 f2"/>
                <a:gd name="f294" fmla="*/ 1800 f291 1"/>
                <a:gd name="f295" fmla="*/ 1800 f292 1"/>
                <a:gd name="f296" fmla="*/ 1200 f291 1"/>
                <a:gd name="f297" fmla="*/ 1200 f292 1"/>
                <a:gd name="f298" fmla="*/ 700 f291 1"/>
                <a:gd name="f299" fmla="*/ 700 f292 1"/>
                <a:gd name="f300" fmla="+- 0 0 f293"/>
                <a:gd name="f301" fmla="*/ f294 f294 1"/>
                <a:gd name="f302" fmla="*/ f295 f295 1"/>
                <a:gd name="f303" fmla="*/ f296 f296 1"/>
                <a:gd name="f304" fmla="*/ f297 f297 1"/>
                <a:gd name="f305" fmla="*/ f298 f298 1"/>
                <a:gd name="f306" fmla="*/ f299 f299 1"/>
                <a:gd name="f307" fmla="+- 0 0 f300"/>
                <a:gd name="f308" fmla="+- f301 f302 0"/>
                <a:gd name="f309" fmla="+- f303 f304 0"/>
                <a:gd name="f310" fmla="+- f305 f306 0"/>
                <a:gd name="f311" fmla="*/ f307 f2 1"/>
                <a:gd name="f312" fmla="sqrt f308"/>
                <a:gd name="f313" fmla="sqrt f309"/>
                <a:gd name="f314" fmla="sqrt f310"/>
                <a:gd name="f315" fmla="*/ f311 1 f9"/>
                <a:gd name="f316" fmla="*/ f178 1 f312"/>
                <a:gd name="f317" fmla="*/ f181 1 f313"/>
                <a:gd name="f318" fmla="*/ f183 1 f314"/>
                <a:gd name="f319" fmla="+- f315 0 f3"/>
                <a:gd name="f320" fmla="*/ f291 f316 1"/>
                <a:gd name="f321" fmla="*/ f292 f316 1"/>
                <a:gd name="f322" fmla="*/ f291 f317 1"/>
                <a:gd name="f323" fmla="*/ f292 f317 1"/>
                <a:gd name="f324" fmla="*/ f291 f318 1"/>
                <a:gd name="f325" fmla="*/ f292 f318 1"/>
                <a:gd name="f326" fmla="sin 1 f319"/>
                <a:gd name="f327" fmla="cos 1 f319"/>
                <a:gd name="f328" fmla="+- 0 0 f326"/>
                <a:gd name="f329" fmla="+- 0 0 f327"/>
                <a:gd name="f330" fmla="+- f204 0 f324"/>
                <a:gd name="f331" fmla="+- f205 0 f325"/>
                <a:gd name="f332" fmla="+- 0 0 f328"/>
                <a:gd name="f333" fmla="+- 0 0 f329"/>
                <a:gd name="f334" fmla="val f332"/>
                <a:gd name="f335" fmla="val f333"/>
                <a:gd name="f336" fmla="+- 0 0 f334"/>
                <a:gd name="f337" fmla="+- 0 0 f335"/>
                <a:gd name="f338" fmla="*/ 10800 f336 1"/>
                <a:gd name="f339" fmla="*/ 10800 f337 1"/>
                <a:gd name="f340" fmla="+- f338 10800 0"/>
                <a:gd name="f341" fmla="+- f339 10800 0"/>
                <a:gd name="f342" fmla="*/ f338 1 12"/>
                <a:gd name="f343" fmla="*/ f339 1 12"/>
                <a:gd name="f344" fmla="+- f204 0 f340"/>
                <a:gd name="f345" fmla="+- f205 0 f341"/>
                <a:gd name="f346" fmla="*/ f344 1 3"/>
                <a:gd name="f347" fmla="*/ f345 1 3"/>
                <a:gd name="f348" fmla="*/ f344 2 1"/>
                <a:gd name="f349" fmla="*/ f345 2 1"/>
                <a:gd name="f350" fmla="*/ f348 1 3"/>
                <a:gd name="f351" fmla="*/ f349 1 3"/>
                <a:gd name="f352" fmla="+- f346 f340 0"/>
                <a:gd name="f353" fmla="+- f347 f341 0"/>
                <a:gd name="f354" fmla="+- f352 0 f342"/>
                <a:gd name="f355" fmla="+- f353 0 f343"/>
                <a:gd name="f356" fmla="+- f350 f340 0"/>
                <a:gd name="f357" fmla="+- f351 f341 0"/>
                <a:gd name="f358" fmla="+- f354 0 f320"/>
                <a:gd name="f359" fmla="+- f355 0 f321"/>
                <a:gd name="f360" fmla="+- f356 0 f322"/>
                <a:gd name="f361" fmla="+- f357 0 f323"/>
              </a:gdLst>
              <a:ahLst>
                <a:ahXY gdRefX="f0" minX="f185" maxX="f10" gdRefY="f1" minY="f185" maxY="f10">
                  <a:pos x="f210" y="f211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9">
                  <a:pos x="f254" y="f255"/>
                </a:cxn>
                <a:cxn ang="f230">
                  <a:pos x="f256" y="f257"/>
                </a:cxn>
                <a:cxn ang="f231">
                  <a:pos x="f258" y="f255"/>
                </a:cxn>
                <a:cxn ang="f232">
                  <a:pos x="f256" y="f259"/>
                </a:cxn>
                <a:cxn ang="f235">
                  <a:pos x="f233" y="f234"/>
                </a:cxn>
              </a:cxnLst>
              <a:rect l="f250" t="f253" r="f251" b="f252"/>
              <a:pathLst>
                <a:path w="21600" h="21600">
                  <a:moveTo>
                    <a:pt x="f11" y="f12"/>
                  </a:moveTo>
                  <a:cubicBezTo>
                    <a:pt x="f13" y="f14"/>
                    <a:pt x="f15" y="f16"/>
                    <a:pt x="f17" y="f16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7"/>
                    <a:pt x="f38" y="f7"/>
                  </a:cubicBezTo>
                  <a:cubicBezTo>
                    <a:pt x="f39" y="f7"/>
                    <a:pt x="f40" y="f41"/>
                    <a:pt x="f42" y="f43"/>
                  </a:cubicBezTo>
                  <a:cubicBezTo>
                    <a:pt x="f44" y="f45"/>
                    <a:pt x="f46" y="f7"/>
                    <a:pt x="f47" y="f7"/>
                  </a:cubicBezTo>
                  <a:cubicBezTo>
                    <a:pt x="f48" y="f7"/>
                    <a:pt x="f49" y="f50"/>
                    <a:pt x="f51" y="f52"/>
                  </a:cubicBezTo>
                  <a:cubicBezTo>
                    <a:pt x="f53" y="f54"/>
                    <a:pt x="f55" y="f56"/>
                    <a:pt x="f55" y="f57"/>
                  </a:cubicBezTo>
                  <a:cubicBezTo>
                    <a:pt x="f55" y="f58"/>
                    <a:pt x="f59" y="f60"/>
                    <a:pt x="f61" y="f62"/>
                  </a:cubicBezTo>
                  <a:cubicBezTo>
                    <a:pt x="f63" y="f64"/>
                    <a:pt x="f8" y="f65"/>
                    <a:pt x="f8" y="f66"/>
                  </a:cubicBezTo>
                  <a:cubicBezTo>
                    <a:pt x="f8" y="f67"/>
                    <a:pt x="f68" y="f69"/>
                    <a:pt x="f70" y="f71"/>
                  </a:cubicBezTo>
                  <a:cubicBezTo>
                    <a:pt x="f70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cubicBezTo>
                    <a:pt x="f81" y="f53"/>
                    <a:pt x="f82" y="f8"/>
                    <a:pt x="f83" y="f8"/>
                  </a:cubicBezTo>
                  <a:cubicBezTo>
                    <a:pt x="f84" y="f8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1" y="f103"/>
                  </a:cubicBezTo>
                  <a:cubicBezTo>
                    <a:pt x="f101" y="f104"/>
                    <a:pt x="f30" y="f105"/>
                    <a:pt x="f106" y="f107"/>
                  </a:cubicBezTo>
                  <a:cubicBezTo>
                    <a:pt x="f108" y="f109"/>
                    <a:pt x="f7" y="f33"/>
                    <a:pt x="f7" y="f110"/>
                  </a:cubicBezTo>
                  <a:cubicBezTo>
                    <a:pt x="f7" y="f111"/>
                    <a:pt x="f112" y="f113"/>
                    <a:pt x="f11" y="f12"/>
                  </a:cubicBezTo>
                  <a:close/>
                </a:path>
                <a:path w="21600" h="21600" fill="none">
                  <a:moveTo>
                    <a:pt x="f11" y="f12"/>
                  </a:moveTo>
                  <a:cubicBezTo>
                    <a:pt x="f19" y="f114"/>
                    <a:pt x="f115" y="f116"/>
                    <a:pt x="f117" y="f118"/>
                  </a:cubicBezTo>
                </a:path>
                <a:path w="21600" h="21600" fill="none">
                  <a:moveTo>
                    <a:pt x="f22" y="f23"/>
                  </a:moveTo>
                  <a:cubicBezTo>
                    <a:pt x="f60" y="f119"/>
                    <a:pt x="f120" y="f121"/>
                    <a:pt x="f122" y="f123"/>
                  </a:cubicBezTo>
                </a:path>
                <a:path w="21600" h="21600" fill="none">
                  <a:moveTo>
                    <a:pt x="f33" y="f34"/>
                  </a:moveTo>
                  <a:cubicBezTo>
                    <a:pt x="f124" y="f125"/>
                    <a:pt x="f126" y="f127"/>
                    <a:pt x="f128" y="f129"/>
                  </a:cubicBezTo>
                </a:path>
                <a:path w="21600" h="21600" fill="none">
                  <a:moveTo>
                    <a:pt x="f42" y="f43"/>
                  </a:moveTo>
                  <a:cubicBezTo>
                    <a:pt x="f130" y="f131"/>
                    <a:pt x="f132" y="f133"/>
                    <a:pt x="f134" y="f135"/>
                  </a:cubicBezTo>
                </a:path>
                <a:path w="21600" h="21600" fill="none">
                  <a:moveTo>
                    <a:pt x="f51" y="f52"/>
                  </a:moveTo>
                  <a:cubicBezTo>
                    <a:pt x="f136" y="f137"/>
                    <a:pt x="f138" y="f139"/>
                    <a:pt x="f140" y="f141"/>
                  </a:cubicBezTo>
                </a:path>
                <a:path w="21600" h="21600" fill="none">
                  <a:moveTo>
                    <a:pt x="f61" y="f62"/>
                  </a:moveTo>
                  <a:cubicBezTo>
                    <a:pt x="f142" y="f143"/>
                    <a:pt x="f144" y="f145"/>
                    <a:pt x="f146" y="f147"/>
                  </a:cubicBezTo>
                </a:path>
                <a:path w="21600" h="21600" fill="none">
                  <a:moveTo>
                    <a:pt x="f148" y="f71"/>
                  </a:moveTo>
                  <a:cubicBezTo>
                    <a:pt x="f149" y="f150"/>
                    <a:pt x="f151" y="f152"/>
                    <a:pt x="f153" y="f154"/>
                  </a:cubicBezTo>
                </a:path>
                <a:path w="21600" h="21600" fill="none">
                  <a:moveTo>
                    <a:pt x="f79" y="f80"/>
                  </a:moveTo>
                  <a:cubicBezTo>
                    <a:pt x="f155" y="f156"/>
                    <a:pt x="f157" y="f158"/>
                    <a:pt x="f159" y="f160"/>
                  </a:cubicBezTo>
                </a:path>
                <a:path w="21600" h="21600" fill="none">
                  <a:moveTo>
                    <a:pt x="f161" y="f88"/>
                  </a:moveTo>
                  <a:cubicBezTo>
                    <a:pt x="f162" y="f163"/>
                    <a:pt x="f164" y="f165"/>
                    <a:pt x="f166" y="f167"/>
                  </a:cubicBezTo>
                </a:path>
                <a:path w="21600" h="21600" fill="none">
                  <a:moveTo>
                    <a:pt x="f97" y="f98"/>
                  </a:moveTo>
                  <a:cubicBezTo>
                    <a:pt x="f168" y="f100"/>
                    <a:pt x="f169" y="f170"/>
                    <a:pt x="f171" y="f172"/>
                  </a:cubicBezTo>
                </a:path>
                <a:path w="21600" h="21600" fill="none">
                  <a:moveTo>
                    <a:pt x="f106" y="f107"/>
                  </a:moveTo>
                  <a:cubicBezTo>
                    <a:pt x="f131" y="f173"/>
                    <a:pt x="f174" y="f175"/>
                    <a:pt x="f176" y="f177"/>
                  </a:cubicBezTo>
                </a:path>
                <a:path w="21600" h="21600">
                  <a:moveTo>
                    <a:pt x="f358" y="f359"/>
                  </a:moveTo>
                  <a:arcTo wR="f180" hR="f180" stAng="f220" swAng="f239"/>
                  <a:close/>
                </a:path>
                <a:path w="21600" h="21600">
                  <a:moveTo>
                    <a:pt x="f360" y="f361"/>
                  </a:moveTo>
                  <a:arcTo wR="f182" hR="f182" stAng="f220" swAng="f239"/>
                  <a:close/>
                </a:path>
                <a:path w="21600" h="21600">
                  <a:moveTo>
                    <a:pt x="f330" y="f331"/>
                  </a:moveTo>
                  <a:arcTo wR="f184" hR="f184" stAng="f220" swAng="f239"/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 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427984" y="1333026"/>
            <a:ext cx="3639741" cy="1255873"/>
            <a:chOff x="2787314" y="2083812"/>
            <a:chExt cx="3639741" cy="1255873"/>
          </a:xfrm>
        </p:grpSpPr>
        <p:pic>
          <p:nvPicPr>
            <p:cNvPr id="9" name="Grafik 11">
              <a:extLst>
                <a:ext uri="{FF2B5EF4-FFF2-40B4-BE49-F238E27FC236}">
                  <a16:creationId xmlns:a16="http://schemas.microsoft.com/office/drawing/2014/main" id="{7199DD40-75E7-E3CB-EDE3-323EF1B13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787314" y="2083812"/>
              <a:ext cx="1734501" cy="125587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Sprechblase: oval 15">
              <a:extLst>
                <a:ext uri="{FF2B5EF4-FFF2-40B4-BE49-F238E27FC236}">
                  <a16:creationId xmlns:a16="http://schemas.microsoft.com/office/drawing/2014/main" id="{8F832203-6283-A59F-C493-E95712CE12A9}"/>
                </a:ext>
              </a:extLst>
            </p:cNvPr>
            <p:cNvSpPr/>
            <p:nvPr/>
          </p:nvSpPr>
          <p:spPr>
            <a:xfrm>
              <a:off x="2926260" y="2091969"/>
              <a:ext cx="759381" cy="343972"/>
            </a:xfrm>
            <a:custGeom>
              <a:avLst>
                <a:gd name="f0" fmla="val 10433"/>
                <a:gd name="f1" fmla="val 30613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Im Streit ging es mir….</a:t>
              </a:r>
            </a:p>
          </p:txBody>
        </p:sp>
        <p:sp>
          <p:nvSpPr>
            <p:cNvPr id="11" name="Textfeld 14">
              <a:extLst>
                <a:ext uri="{FF2B5EF4-FFF2-40B4-BE49-F238E27FC236}">
                  <a16:creationId xmlns:a16="http://schemas.microsoft.com/office/drawing/2014/main" id="{D55EA875-2DBE-F8DE-FCEF-F4595A994AE9}"/>
                </a:ext>
              </a:extLst>
            </p:cNvPr>
            <p:cNvSpPr txBox="1"/>
            <p:nvPr/>
          </p:nvSpPr>
          <p:spPr>
            <a:xfrm>
              <a:off x="4489668" y="2083812"/>
              <a:ext cx="1937387" cy="119122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1" compatLnSpc="1">
              <a:sp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5.	Beide erzählen nacheinander</a:t>
              </a: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, wie es ihnen im Streit ging, welche Gefühle sie hatten:</a:t>
              </a:r>
              <a:b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b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(Gefühlskarten können hier helfen)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477638" y="4033767"/>
            <a:ext cx="3272278" cy="1027526"/>
            <a:chOff x="3154776" y="4598613"/>
            <a:chExt cx="3272278" cy="1027526"/>
          </a:xfrm>
        </p:grpSpPr>
        <p:sp>
          <p:nvSpPr>
            <p:cNvPr id="7" name="Sprechblase: oval 22">
              <a:extLst>
                <a:ext uri="{FF2B5EF4-FFF2-40B4-BE49-F238E27FC236}">
                  <a16:creationId xmlns:a16="http://schemas.microsoft.com/office/drawing/2014/main" id="{087CC6BE-DD2C-A665-80F9-5D89543760DB}"/>
                </a:ext>
              </a:extLst>
            </p:cNvPr>
            <p:cNvSpPr/>
            <p:nvPr/>
          </p:nvSpPr>
          <p:spPr>
            <a:xfrm>
              <a:off x="3154776" y="4686274"/>
              <a:ext cx="1017986" cy="498277"/>
            </a:xfrm>
            <a:custGeom>
              <a:avLst>
                <a:gd name="f0" fmla="val 32464"/>
                <a:gd name="f1" fmla="val 1508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2025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?</a:t>
              </a:r>
              <a:endParaRPr lang="de-DE" sz="619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</p:txBody>
        </p:sp>
        <p:sp>
          <p:nvSpPr>
            <p:cNvPr id="13" name="Textfeld 18">
              <a:extLst>
                <a:ext uri="{FF2B5EF4-FFF2-40B4-BE49-F238E27FC236}">
                  <a16:creationId xmlns:a16="http://schemas.microsoft.com/office/drawing/2014/main" id="{AC0A00E9-B8AA-0F19-7EB2-30D595EA5C1D}"/>
                </a:ext>
              </a:extLst>
            </p:cNvPr>
            <p:cNvSpPr txBox="1"/>
            <p:nvPr/>
          </p:nvSpPr>
          <p:spPr>
            <a:xfrm>
              <a:off x="4650757" y="4598613"/>
              <a:ext cx="1776297" cy="102752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1" compatLnSpc="1">
              <a:sp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7.	Der Schlichtungshelfer fragt:</a:t>
              </a:r>
              <a:b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„Was </a:t>
              </a:r>
              <a:r>
                <a:rPr lang="de-DE" sz="1013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kann jetzt getan werden</a:t>
              </a: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, damit der Streit aufhört?“</a:t>
              </a:r>
              <a:b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„Ich wünsche mir von Dir, dass….“</a:t>
              </a:r>
              <a:endParaRPr lang="de-DE" sz="1013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1822522" y="5035074"/>
            <a:ext cx="3662244" cy="1202828"/>
            <a:chOff x="2796958" y="5520688"/>
            <a:chExt cx="3662244" cy="1202828"/>
          </a:xfrm>
        </p:grpSpPr>
        <p:pic>
          <p:nvPicPr>
            <p:cNvPr id="6" name="Grafik 8">
              <a:extLst>
                <a:ext uri="{FF2B5EF4-FFF2-40B4-BE49-F238E27FC236}">
                  <a16:creationId xmlns:a16="http://schemas.microsoft.com/office/drawing/2014/main" id="{F53E25A9-4AF0-C2AE-5A6A-D990F35B3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796958" y="5520688"/>
              <a:ext cx="1775042" cy="120282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Textfeld 20">
              <a:extLst>
                <a:ext uri="{FF2B5EF4-FFF2-40B4-BE49-F238E27FC236}">
                  <a16:creationId xmlns:a16="http://schemas.microsoft.com/office/drawing/2014/main" id="{979E860B-D676-BB77-BBBB-35F15F732D20}"/>
                </a:ext>
              </a:extLst>
            </p:cNvPr>
            <p:cNvSpPr txBox="1"/>
            <p:nvPr/>
          </p:nvSpPr>
          <p:spPr>
            <a:xfrm>
              <a:off x="4572000" y="5678810"/>
              <a:ext cx="1887202" cy="8704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1" compatLnSpc="1">
              <a:spAutoFit/>
            </a:bodyPr>
            <a:lstStyle/>
            <a:p>
              <a:pPr algn="ctr" defTabSz="257175">
                <a:lnSpc>
                  <a:spcPct val="105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8. 	Der Schlichtungshelfer fragt: </a:t>
              </a:r>
            </a:p>
            <a:p>
              <a:pPr marL="257175" algn="ctr" defTabSz="257175">
                <a:lnSpc>
                  <a:spcPct val="105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 i="1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„Wie geht es euch jetzt?“</a:t>
              </a:r>
              <a:endParaRPr lang="de-DE" sz="1013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br>
                <a:rPr lang="de-DE" sz="1013" dirty="0">
                  <a:solidFill>
                    <a:srgbClr val="000000"/>
                  </a:solidFill>
                  <a:latin typeface="Calibri"/>
                </a:rPr>
              </a:br>
              <a:r>
                <a:rPr lang="de-DE" sz="1013" dirty="0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Sie reichen sich zum Abschied die Hände</a:t>
              </a:r>
              <a:endParaRPr lang="de-DE" sz="1013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248474" y="2879219"/>
            <a:ext cx="3698146" cy="1315008"/>
            <a:chOff x="2787314" y="3365577"/>
            <a:chExt cx="3698146" cy="1315008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2E4203F3-B625-9734-ED0D-58767EF78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787314" y="3477757"/>
              <a:ext cx="1771473" cy="120282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D9BA12F3-BF7F-1AA5-91E5-40422565DB96}"/>
                </a:ext>
              </a:extLst>
            </p:cNvPr>
            <p:cNvSpPr txBox="1"/>
            <p:nvPr/>
          </p:nvSpPr>
          <p:spPr>
            <a:xfrm>
              <a:off x="4548073" y="3365577"/>
              <a:ext cx="1937387" cy="115454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51435" tIns="25718" rIns="51435" bIns="25718" anchor="t" anchorCtr="0" compatLnSpc="1">
              <a:sp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6.	Schüler überlegen nun,</a:t>
              </a:r>
              <a:b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</a:b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 wie es </a:t>
              </a:r>
              <a:r>
                <a:rPr lang="de-DE" sz="1013" b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dem anderen</a:t>
              </a: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 wohl in der Situation ergangen ist</a:t>
              </a:r>
            </a:p>
            <a:p>
              <a:pPr marL="128588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 b="1" i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„Ich kann mir vorstellen, du hast dich….gefühlt…!“</a:t>
              </a:r>
              <a:endParaRPr lang="de-DE" sz="1013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  <a:p>
              <a:pPr defTabSz="257175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013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	(Gefühlskarten helfen)</a:t>
              </a:r>
              <a:endParaRPr lang="de-DE" sz="101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Sprechblase: oval 17">
              <a:extLst>
                <a:ext uri="{FF2B5EF4-FFF2-40B4-BE49-F238E27FC236}">
                  <a16:creationId xmlns:a16="http://schemas.microsoft.com/office/drawing/2014/main" id="{4B0032B3-7617-9CD6-92B3-2D9CC9BDE87D}"/>
                </a:ext>
              </a:extLst>
            </p:cNvPr>
            <p:cNvSpPr/>
            <p:nvPr/>
          </p:nvSpPr>
          <p:spPr>
            <a:xfrm>
              <a:off x="3743860" y="3429002"/>
              <a:ext cx="841358" cy="502725"/>
            </a:xfrm>
            <a:custGeom>
              <a:avLst>
                <a:gd name="f0" fmla="val -743"/>
                <a:gd name="f1" fmla="val 27527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val 21600"/>
                <a:gd name="f10" fmla="*/ 5419351 1 1725033"/>
                <a:gd name="f11" fmla="val 2147483647"/>
                <a:gd name="f12" fmla="min 0 21600"/>
                <a:gd name="f13" fmla="max 0 21600"/>
                <a:gd name="f14" fmla="val -2147483647"/>
                <a:gd name="f15" fmla="+- 0 0 0"/>
                <a:gd name="f16" fmla="+- 0 0 180"/>
                <a:gd name="f17" fmla="+- 0 0 -194"/>
                <a:gd name="f18" fmla="*/ f6 1 21600"/>
                <a:gd name="f19" fmla="*/ f7 1 21600"/>
                <a:gd name="f20" fmla="*/ f10 1 180"/>
                <a:gd name="f21" fmla="+- f13 0 f12"/>
                <a:gd name="f22" fmla="+- f9 0 f8"/>
                <a:gd name="f23" fmla="pin -2147483647 f0 2147483647"/>
                <a:gd name="f24" fmla="pin -2147483647 f1 2147483647"/>
                <a:gd name="f25" fmla="*/ f15 f3 1"/>
                <a:gd name="f26" fmla="*/ f16 f3 1"/>
                <a:gd name="f27" fmla="*/ f17 f3 1"/>
                <a:gd name="f28" fmla="val f23"/>
                <a:gd name="f29" fmla="val f24"/>
                <a:gd name="f30" fmla="*/ f21 1 2"/>
                <a:gd name="f31" fmla="*/ f22 1 21600"/>
                <a:gd name="f32" fmla="*/ f23 f18 1"/>
                <a:gd name="f33" fmla="*/ f24 f19 1"/>
                <a:gd name="f34" fmla="*/ f25 1 f5"/>
                <a:gd name="f35" fmla="*/ f26 1 f5"/>
                <a:gd name="f36" fmla="*/ f27 1 f5"/>
                <a:gd name="f37" fmla="+- f28 0 10800"/>
                <a:gd name="f38" fmla="+- f29 0 10800"/>
                <a:gd name="f39" fmla="+- f12 f30 0"/>
                <a:gd name="f40" fmla="*/ f30 f30 1"/>
                <a:gd name="f41" fmla="*/ 3200 f31 1"/>
                <a:gd name="f42" fmla="*/ 18400 f31 1"/>
                <a:gd name="f43" fmla="*/ 3160 f31 1"/>
                <a:gd name="f44" fmla="*/ 18440 f31 1"/>
                <a:gd name="f45" fmla="+- f34 0 f4"/>
                <a:gd name="f46" fmla="+- f35 0 f4"/>
                <a:gd name="f47" fmla="+- f36 0 f4"/>
                <a:gd name="f48" fmla="*/ f37 f37 1"/>
                <a:gd name="f49" fmla="*/ f38 f38 1"/>
                <a:gd name="f50" fmla="+- 0 0 f38"/>
                <a:gd name="f51" fmla="+- 0 0 f37"/>
                <a:gd name="f52" fmla="*/ f43 1 f31"/>
                <a:gd name="f53" fmla="*/ f44 1 f31"/>
                <a:gd name="f54" fmla="*/ f41 1 f31"/>
                <a:gd name="f55" fmla="*/ f42 1 f31"/>
                <a:gd name="f56" fmla="+- f48 f49 0"/>
                <a:gd name="f57" fmla="+- 0 0 f50"/>
                <a:gd name="f58" fmla="+- 0 0 f51"/>
                <a:gd name="f59" fmla="*/ f54 f18 1"/>
                <a:gd name="f60" fmla="*/ f55 f18 1"/>
                <a:gd name="f61" fmla="*/ f55 f19 1"/>
                <a:gd name="f62" fmla="*/ f54 f19 1"/>
                <a:gd name="f63" fmla="*/ f52 f18 1"/>
                <a:gd name="f64" fmla="*/ f52 f19 1"/>
                <a:gd name="f65" fmla="*/ f53 f19 1"/>
                <a:gd name="f66" fmla="*/ f53 f18 1"/>
                <a:gd name="f67" fmla="sqrt f56"/>
                <a:gd name="f68" fmla="+- 0 0 f57"/>
                <a:gd name="f69" fmla="+- 0 0 f58"/>
                <a:gd name="f70" fmla="at2 f68 f69"/>
                <a:gd name="f71" fmla="+- f67 0 10800"/>
                <a:gd name="f72" fmla="+- f70 f4 0"/>
                <a:gd name="f73" fmla="*/ f72 f10 1"/>
                <a:gd name="f74" fmla="*/ f73 1 f3"/>
                <a:gd name="f75" fmla="+- 0 0 f74"/>
                <a:gd name="f76" fmla="val f75"/>
                <a:gd name="f77" fmla="+- 0 0 f76"/>
                <a:gd name="f78" fmla="*/ f77 f3 1"/>
                <a:gd name="f79" fmla="*/ f78 1 f10"/>
                <a:gd name="f80" fmla="+- f79 0 f4"/>
                <a:gd name="f81" fmla="*/ f79 f10 1"/>
                <a:gd name="f82" fmla="*/ f81 1 f3"/>
                <a:gd name="f83" fmla="+- f80 f4 0"/>
                <a:gd name="f84" fmla="+- 0 0 f82"/>
                <a:gd name="f85" fmla="*/ f83 f10 1"/>
                <a:gd name="f86" fmla="*/ f84 1 f20"/>
                <a:gd name="f87" fmla="*/ f85 1 f3"/>
                <a:gd name="f88" fmla="+- f86 0 10"/>
                <a:gd name="f89" fmla="+- f86 10 0"/>
                <a:gd name="f90" fmla="+- 0 0 f87"/>
                <a:gd name="f91" fmla="*/ f88 f20 1"/>
                <a:gd name="f92" fmla="*/ f89 f20 1"/>
                <a:gd name="f93" fmla="+- 0 0 f90"/>
                <a:gd name="f94" fmla="+- 0 0 f91"/>
                <a:gd name="f95" fmla="+- 0 0 f92"/>
                <a:gd name="f96" fmla="*/ f93 f3 1"/>
                <a:gd name="f97" fmla="*/ f94 f3 1"/>
                <a:gd name="f98" fmla="*/ f95 f3 1"/>
                <a:gd name="f99" fmla="*/ f96 1 f10"/>
                <a:gd name="f100" fmla="*/ f97 1 f10"/>
                <a:gd name="f101" fmla="*/ f98 1 f10"/>
                <a:gd name="f102" fmla="+- f99 0 f4"/>
                <a:gd name="f103" fmla="sin 1 f102"/>
                <a:gd name="f104" fmla="cos 1 f102"/>
                <a:gd name="f105" fmla="+- f100 0 f4"/>
                <a:gd name="f106" fmla="+- f101 0 f4"/>
                <a:gd name="f107" fmla="+- 0 0 f103"/>
                <a:gd name="f108" fmla="+- 0 0 f104"/>
                <a:gd name="f109" fmla="+- f105 f4 0"/>
                <a:gd name="f110" fmla="+- f106 f4 0"/>
                <a:gd name="f111" fmla="+- 0 0 f107"/>
                <a:gd name="f112" fmla="+- 0 0 f108"/>
                <a:gd name="f113" fmla="*/ f109 f10 1"/>
                <a:gd name="f114" fmla="*/ f110 f10 1"/>
                <a:gd name="f115" fmla="val f111"/>
                <a:gd name="f116" fmla="val f112"/>
                <a:gd name="f117" fmla="*/ f113 1 f3"/>
                <a:gd name="f118" fmla="*/ f114 1 f3"/>
                <a:gd name="f119" fmla="+- 0 0 f115"/>
                <a:gd name="f120" fmla="+- 0 0 f116"/>
                <a:gd name="f121" fmla="+- 0 0 f117"/>
                <a:gd name="f122" fmla="+- 0 0 f118"/>
                <a:gd name="f123" fmla="*/ 10800 f119 1"/>
                <a:gd name="f124" fmla="*/ 10800 f120 1"/>
                <a:gd name="f125" fmla="+- 0 0 f121"/>
                <a:gd name="f126" fmla="+- 0 0 f122"/>
                <a:gd name="f127" fmla="+- f123 10800 0"/>
                <a:gd name="f128" fmla="+- f124 10800 0"/>
                <a:gd name="f129" fmla="*/ f125 f3 1"/>
                <a:gd name="f130" fmla="*/ f126 f3 1"/>
                <a:gd name="f131" fmla="?: f71 f28 f127"/>
                <a:gd name="f132" fmla="?: f71 f29 f128"/>
                <a:gd name="f133" fmla="*/ f129 1 f10"/>
                <a:gd name="f134" fmla="*/ f130 1 f10"/>
                <a:gd name="f135" fmla="+- f133 0 f4"/>
                <a:gd name="f136" fmla="+- f134 0 f4"/>
                <a:gd name="f137" fmla="*/ f131 f18 1"/>
                <a:gd name="f138" fmla="*/ f132 f19 1"/>
                <a:gd name="f139" fmla="sin 1 f135"/>
                <a:gd name="f140" fmla="cos 1 f135"/>
                <a:gd name="f141" fmla="sin 1 f136"/>
                <a:gd name="f142" fmla="cos 1 f136"/>
                <a:gd name="f143" fmla="+- 0 0 f139"/>
                <a:gd name="f144" fmla="+- 0 0 f140"/>
                <a:gd name="f145" fmla="+- 0 0 f141"/>
                <a:gd name="f146" fmla="+- 0 0 f142"/>
                <a:gd name="f147" fmla="+- 0 0 f143"/>
                <a:gd name="f148" fmla="+- 0 0 f144"/>
                <a:gd name="f149" fmla="+- 0 0 f145"/>
                <a:gd name="f150" fmla="+- 0 0 f146"/>
                <a:gd name="f151" fmla="val f147"/>
                <a:gd name="f152" fmla="val f148"/>
                <a:gd name="f153" fmla="val f149"/>
                <a:gd name="f154" fmla="val f150"/>
                <a:gd name="f155" fmla="+- 0 0 f151"/>
                <a:gd name="f156" fmla="+- 0 0 f152"/>
                <a:gd name="f157" fmla="+- 0 0 f153"/>
                <a:gd name="f158" fmla="+- 0 0 f154"/>
                <a:gd name="f159" fmla="*/ 10800 f155 1"/>
                <a:gd name="f160" fmla="*/ 10800 f156 1"/>
                <a:gd name="f161" fmla="*/ 10800 f157 1"/>
                <a:gd name="f162" fmla="*/ 10800 f158 1"/>
                <a:gd name="f163" fmla="+- f159 10800 0"/>
                <a:gd name="f164" fmla="+- f160 10800 0"/>
                <a:gd name="f165" fmla="+- f161 10800 0"/>
                <a:gd name="f166" fmla="+- f162 10800 0"/>
                <a:gd name="f167" fmla="+- f165 0 f39"/>
                <a:gd name="f168" fmla="+- f166 0 f39"/>
                <a:gd name="f169" fmla="+- f163 0 f39"/>
                <a:gd name="f170" fmla="+- f164 0 f39"/>
                <a:gd name="f171" fmla="+- 0 0 f167"/>
                <a:gd name="f172" fmla="+- 0 0 f168"/>
                <a:gd name="f173" fmla="+- 0 0 f169"/>
                <a:gd name="f174" fmla="+- 0 0 f170"/>
                <a:gd name="f175" fmla="+- 0 0 f171"/>
                <a:gd name="f176" fmla="+- 0 0 f172"/>
                <a:gd name="f177" fmla="+- 0 0 f173"/>
                <a:gd name="f178" fmla="+- 0 0 f174"/>
                <a:gd name="f179" fmla="at2 f175 f176"/>
                <a:gd name="f180" fmla="at2 f177 f178"/>
                <a:gd name="f181" fmla="+- f179 f4 0"/>
                <a:gd name="f182" fmla="+- f180 f4 0"/>
                <a:gd name="f183" fmla="*/ f181 f10 1"/>
                <a:gd name="f184" fmla="*/ f182 f10 1"/>
                <a:gd name="f185" fmla="*/ f183 1 f3"/>
                <a:gd name="f186" fmla="*/ f184 1 f3"/>
                <a:gd name="f187" fmla="+- 0 0 f185"/>
                <a:gd name="f188" fmla="+- 0 0 f186"/>
                <a:gd name="f189" fmla="val f187"/>
                <a:gd name="f190" fmla="val f188"/>
                <a:gd name="f191" fmla="+- 0 0 f189"/>
                <a:gd name="f192" fmla="+- 0 0 f190"/>
                <a:gd name="f193" fmla="*/ f191 f3 1"/>
                <a:gd name="f194" fmla="*/ f192 f3 1"/>
                <a:gd name="f195" fmla="*/ f193 1 f10"/>
                <a:gd name="f196" fmla="*/ f194 1 f10"/>
                <a:gd name="f197" fmla="+- f195 0 f4"/>
                <a:gd name="f198" fmla="+- f196 0 f4"/>
                <a:gd name="f199" fmla="+- f198 0 f197"/>
                <a:gd name="f200" fmla="+- f197 f4 0"/>
                <a:gd name="f201" fmla="+- f199 f2 0"/>
                <a:gd name="f202" fmla="*/ f200 f10 1"/>
                <a:gd name="f203" fmla="?: f199 f199 f201"/>
                <a:gd name="f204" fmla="*/ f202 1 f3"/>
                <a:gd name="f205" fmla="+- 0 0 f204"/>
                <a:gd name="f206" fmla="+- 0 0 f205"/>
                <a:gd name="f207" fmla="*/ f206 f3 1"/>
                <a:gd name="f208" fmla="*/ f207 1 f10"/>
                <a:gd name="f209" fmla="+- f208 0 f4"/>
                <a:gd name="f210" fmla="cos 1 f209"/>
                <a:gd name="f211" fmla="sin 1 f209"/>
                <a:gd name="f212" fmla="+- 0 0 f210"/>
                <a:gd name="f213" fmla="+- 0 0 f211"/>
                <a:gd name="f214" fmla="+- 0 0 f212"/>
                <a:gd name="f215" fmla="+- 0 0 f213"/>
                <a:gd name="f216" fmla="val f214"/>
                <a:gd name="f217" fmla="val f215"/>
                <a:gd name="f218" fmla="+- 0 0 f216"/>
                <a:gd name="f219" fmla="+- 0 0 f217"/>
                <a:gd name="f220" fmla="*/ f30 f218 1"/>
                <a:gd name="f221" fmla="*/ f30 f219 1"/>
                <a:gd name="f222" fmla="*/ f220 f220 1"/>
                <a:gd name="f223" fmla="*/ f221 f221 1"/>
                <a:gd name="f224" fmla="+- f222 f223 0"/>
                <a:gd name="f225" fmla="sqrt f224"/>
                <a:gd name="f226" fmla="*/ f40 1 f225"/>
                <a:gd name="f227" fmla="*/ f218 f226 1"/>
                <a:gd name="f228" fmla="*/ f219 f226 1"/>
                <a:gd name="f229" fmla="+- f39 0 f227"/>
                <a:gd name="f230" fmla="+- f39 0 f228"/>
              </a:gdLst>
              <a:ahLst>
                <a:ahXY gdRefX="f0" minX="f14" maxX="f11" gdRefY="f1" minY="f14" maxY="f11">
                  <a:pos x="f32" y="f3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63" y="f64"/>
                </a:cxn>
                <a:cxn ang="f46">
                  <a:pos x="f63" y="f65"/>
                </a:cxn>
                <a:cxn ang="f46">
                  <a:pos x="f66" y="f65"/>
                </a:cxn>
                <a:cxn ang="f45">
                  <a:pos x="f66" y="f64"/>
                </a:cxn>
                <a:cxn ang="f47">
                  <a:pos x="f137" y="f138"/>
                </a:cxn>
              </a:cxnLst>
              <a:rect l="f59" t="f62" r="f60" b="f61"/>
              <a:pathLst>
                <a:path w="21600" h="21600">
                  <a:moveTo>
                    <a:pt x="f229" y="f230"/>
                  </a:moveTo>
                  <a:arcTo wR="f30" hR="f30" stAng="f197" swAng="f203"/>
                  <a:lnTo>
                    <a:pt x="f131" y="f13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51435" tIns="25718" rIns="51435" bIns="25718" anchor="ctr" anchorCtr="1" compatLnSpc="1">
              <a:noAutofit/>
            </a:bodyPr>
            <a:lstStyle/>
            <a:p>
              <a:pPr algn="ctr" defTabSz="257175">
                <a:lnSpc>
                  <a:spcPct val="105000"/>
                </a:lnSpc>
                <a:spcAft>
                  <a:spcPts val="45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619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Denkt an die </a:t>
              </a:r>
              <a:r>
                <a:rPr lang="de-DE" sz="619" b="1">
                  <a:solidFill>
                    <a:srgbClr val="000000"/>
                  </a:solidFill>
                  <a:latin typeface="Calibri" pitchFamily="34"/>
                  <a:ea typeface="Calibri" pitchFamily="34"/>
                  <a:cs typeface="Times New Roman" pitchFamily="18"/>
                </a:rPr>
                <a:t>„3“</a:t>
              </a:r>
              <a:endParaRPr lang="de-DE" sz="619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endParaRPr>
            </a:p>
          </p:txBody>
        </p:sp>
      </p:grpSp>
      <p:sp>
        <p:nvSpPr>
          <p:cNvPr id="23" name="Bogen 22"/>
          <p:cNvSpPr/>
          <p:nvPr/>
        </p:nvSpPr>
        <p:spPr>
          <a:xfrm rot="4408960" flipV="1">
            <a:off x="3135956" y="614250"/>
            <a:ext cx="1883189" cy="2258082"/>
          </a:xfrm>
          <a:prstGeom prst="arc">
            <a:avLst/>
          </a:prstGeom>
          <a:ln w="38100">
            <a:solidFill>
              <a:srgbClr val="FF33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 rot="8180992" flipV="1">
            <a:off x="4614991" y="2807719"/>
            <a:ext cx="2506170" cy="796955"/>
          </a:xfrm>
          <a:custGeom>
            <a:avLst/>
            <a:gdLst>
              <a:gd name="connsiteX0" fmla="*/ 2911449 w 2911449"/>
              <a:gd name="connsiteY0" fmla="*/ 0 h 1231838"/>
              <a:gd name="connsiteX1" fmla="*/ 2387574 w 2911449"/>
              <a:gd name="connsiteY1" fmla="*/ 714375 h 1231838"/>
              <a:gd name="connsiteX2" fmla="*/ 1482699 w 2911449"/>
              <a:gd name="connsiteY2" fmla="*/ 1171575 h 1231838"/>
              <a:gd name="connsiteX3" fmla="*/ 130149 w 2911449"/>
              <a:gd name="connsiteY3" fmla="*/ 1228725 h 1231838"/>
              <a:gd name="connsiteX4" fmla="*/ 130149 w 2911449"/>
              <a:gd name="connsiteY4" fmla="*/ 1219200 h 123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1449" h="1231838">
                <a:moveTo>
                  <a:pt x="2911449" y="0"/>
                </a:moveTo>
                <a:cubicBezTo>
                  <a:pt x="2768574" y="259556"/>
                  <a:pt x="2625699" y="519113"/>
                  <a:pt x="2387574" y="714375"/>
                </a:cubicBezTo>
                <a:cubicBezTo>
                  <a:pt x="2149449" y="909637"/>
                  <a:pt x="1858936" y="1085850"/>
                  <a:pt x="1482699" y="1171575"/>
                </a:cubicBezTo>
                <a:cubicBezTo>
                  <a:pt x="1106462" y="1257300"/>
                  <a:pt x="355574" y="1220788"/>
                  <a:pt x="130149" y="1228725"/>
                </a:cubicBezTo>
                <a:cubicBezTo>
                  <a:pt x="-95276" y="1236663"/>
                  <a:pt x="17436" y="1227931"/>
                  <a:pt x="130149" y="1219200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Bogen 29"/>
          <p:cNvSpPr/>
          <p:nvPr/>
        </p:nvSpPr>
        <p:spPr>
          <a:xfrm rot="4408960" flipV="1">
            <a:off x="4410890" y="1266006"/>
            <a:ext cx="2372170" cy="4593998"/>
          </a:xfrm>
          <a:prstGeom prst="arc">
            <a:avLst/>
          </a:prstGeom>
          <a:ln w="38100">
            <a:solidFill>
              <a:srgbClr val="FF33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Bogen 30"/>
          <p:cNvSpPr/>
          <p:nvPr/>
        </p:nvSpPr>
        <p:spPr>
          <a:xfrm rot="17191040" flipH="1" flipV="1">
            <a:off x="4753357" y="3756244"/>
            <a:ext cx="1883189" cy="2258082"/>
          </a:xfrm>
          <a:prstGeom prst="arc">
            <a:avLst/>
          </a:prstGeom>
          <a:ln w="38100">
            <a:solidFill>
              <a:srgbClr val="FF33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8"/>
          <a:stretch/>
        </p:blipFill>
        <p:spPr>
          <a:xfrm>
            <a:off x="231204" y="296652"/>
            <a:ext cx="8066435" cy="4666348"/>
          </a:xfrm>
        </p:spPr>
      </p:pic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2000">
                <a:solidFill>
                  <a:schemeClr val="bg2"/>
                </a:solidFill>
              </a:rPr>
            </a:br>
            <a:endParaRPr lang="de-DE" altLang="de-DE">
              <a:solidFill>
                <a:schemeClr val="bg2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43608" y="3789040"/>
            <a:ext cx="7481490" cy="1452894"/>
          </a:xfrm>
          <a:prstGeom prst="rect">
            <a:avLst/>
          </a:prstGeom>
        </p:spPr>
        <p:txBody>
          <a:bodyPr vert="horz" lIns="0" tIns="7200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de-DE" altLang="de-DE" b="1" i="1" dirty="0">
                <a:solidFill>
                  <a:schemeClr val="accent3">
                    <a:lumMod val="50000"/>
                  </a:schemeClr>
                </a:solidFill>
                <a:latin typeface="Rotis Semi Sans" pitchFamily="2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Mobbing im Tagesheim</a:t>
            </a:r>
          </a:p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Was kann ich als Fachkraft tun?</a:t>
            </a:r>
          </a:p>
          <a:p>
            <a:pPr marL="457200" indent="-457200">
              <a:buFontTx/>
              <a:buChar char="-"/>
            </a:pPr>
            <a:endParaRPr lang="de-D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1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F7308-46A4-4074-AF57-D1C01D6F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68" y="1444552"/>
            <a:ext cx="7886700" cy="41799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altLang="de-DE" sz="2100" dirty="0">
                <a:latin typeface="Calibri" panose="020F0502020204030204" pitchFamily="34" charset="0"/>
              </a:rPr>
              <a:t>Mobbing ist der Missbrauch von </a:t>
            </a:r>
            <a:r>
              <a:rPr lang="de-DE" altLang="de-DE" sz="21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sozialer Macht </a:t>
            </a:r>
            <a:r>
              <a:rPr lang="de-DE" altLang="de-DE" sz="2100" dirty="0">
                <a:latin typeface="Calibri" panose="020F0502020204030204" pitchFamily="34" charset="0"/>
              </a:rPr>
              <a:t>auf der Basis </a:t>
            </a:r>
            <a:r>
              <a:rPr lang="de-DE" altLang="de-DE" sz="21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systematischer und wiederholter Attacken</a:t>
            </a:r>
            <a:r>
              <a:rPr lang="de-DE" alt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100" dirty="0">
                <a:latin typeface="Calibri" panose="020F0502020204030204" pitchFamily="34" charset="0"/>
              </a:rPr>
              <a:t>gegen </a:t>
            </a:r>
            <a:r>
              <a:rPr lang="de-DE" altLang="de-DE" sz="21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Schwächere</a:t>
            </a:r>
            <a:r>
              <a:rPr lang="de-DE" altLang="de-DE" sz="2100" dirty="0">
                <a:latin typeface="Calibri" panose="020F0502020204030204" pitchFamily="34" charset="0"/>
              </a:rPr>
              <a:t> (</a:t>
            </a:r>
            <a:r>
              <a:rPr lang="de-DE" altLang="de-DE" sz="2100" dirty="0" err="1">
                <a:latin typeface="Calibri" panose="020F0502020204030204" pitchFamily="34" charset="0"/>
              </a:rPr>
              <a:t>Olweus</a:t>
            </a:r>
            <a:r>
              <a:rPr lang="de-DE" altLang="de-DE" sz="2100" dirty="0">
                <a:latin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de-DE" altLang="de-DE" sz="21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Mobbing ist </a:t>
            </a:r>
            <a:r>
              <a:rPr lang="de-DE" sz="2100" dirty="0">
                <a:latin typeface="Calibri" panose="020F0502020204030204" pitchFamily="34" charset="0"/>
              </a:rPr>
              <a:t>keine Situation, sondern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ein Zustand</a:t>
            </a:r>
          </a:p>
          <a:p>
            <a:pPr>
              <a:defRPr/>
            </a:pPr>
            <a:r>
              <a:rPr lang="de-DE" sz="2100" dirty="0">
                <a:latin typeface="Calibri" panose="020F0502020204030204" pitchFamily="34" charset="0"/>
              </a:rPr>
              <a:t>sich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steigernder Entgleisungen und Anfeindungen</a:t>
            </a:r>
            <a:r>
              <a:rPr lang="de-DE" sz="2100" dirty="0">
                <a:latin typeface="Calibri" panose="020F0502020204030204" pitchFamily="34" charset="0"/>
              </a:rPr>
              <a:t>, </a:t>
            </a:r>
          </a:p>
          <a:p>
            <a:pPr>
              <a:defRPr/>
            </a:pPr>
            <a:r>
              <a:rPr lang="de-DE" sz="2100" dirty="0">
                <a:latin typeface="Calibri" panose="020F0502020204030204" pitchFamily="34" charset="0"/>
              </a:rPr>
              <a:t>gegen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eine Person </a:t>
            </a:r>
            <a:r>
              <a:rPr lang="de-DE" sz="2100" dirty="0">
                <a:latin typeface="Calibri" panose="020F0502020204030204" pitchFamily="34" charset="0"/>
              </a:rPr>
              <a:t>(von einer oder mehreren Anderen), der sich über einen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längeren Zeitraum </a:t>
            </a:r>
            <a:r>
              <a:rPr lang="de-DE" sz="2100" dirty="0">
                <a:latin typeface="Calibri" panose="020F0502020204030204" pitchFamily="34" charset="0"/>
              </a:rPr>
              <a:t>erstreckt (Wochen bis Jahre).</a:t>
            </a:r>
          </a:p>
          <a:p>
            <a:pPr>
              <a:defRPr/>
            </a:pPr>
            <a:r>
              <a:rPr lang="de-DE" sz="2100" dirty="0">
                <a:latin typeface="Calibri" panose="020F0502020204030204" pitchFamily="34" charset="0"/>
              </a:rPr>
              <a:t>Mobbing ist eine spezifische Form von </a:t>
            </a:r>
            <a:r>
              <a:rPr lang="de-DE" sz="2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sozialer Ausgrenzung</a:t>
            </a:r>
            <a:r>
              <a:rPr lang="de-DE" sz="2100" dirty="0">
                <a:latin typeface="Calibri" panose="020F0502020204030204" pitchFamily="34" charset="0"/>
              </a:rPr>
              <a:t>, bei der der Betroffene alleine dasteht.</a:t>
            </a:r>
          </a:p>
          <a:p>
            <a:pPr>
              <a:defRPr/>
            </a:pPr>
            <a:endParaRPr lang="de-DE" sz="2100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23850" y="272920"/>
            <a:ext cx="7056462" cy="648000"/>
          </a:xfrm>
        </p:spPr>
        <p:txBody>
          <a:bodyPr/>
          <a:lstStyle/>
          <a:p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Definition von Mobbing</a:t>
            </a:r>
          </a:p>
        </p:txBody>
      </p:sp>
    </p:spTree>
    <p:extLst>
      <p:ext uri="{BB962C8B-B14F-4D97-AF65-F5344CB8AC3E}">
        <p14:creationId xmlns:p14="http://schemas.microsoft.com/office/powerpoint/2010/main" val="3592703538"/>
      </p:ext>
    </p:extLst>
  </p:cSld>
  <p:clrMapOvr>
    <a:masterClrMapping/>
  </p:clrMapOvr>
</p:sld>
</file>

<file path=ppt/theme/theme1.xml><?xml version="1.0" encoding="utf-8"?>
<a:theme xmlns:a="http://schemas.openxmlformats.org/drawingml/2006/main" name="Erziehungsberatung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BZ">
      <a:majorFont>
        <a:latin typeface="Rotis Semi Sans ExBd"/>
        <a:ea typeface=""/>
        <a:cs typeface=""/>
      </a:majorFont>
      <a:minorFont>
        <a:latin typeface="Rotis Semi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lIns="72000" tIns="72000" rIns="72000" bIns="72000"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Erziehungsberatung</Template>
  <TotalTime>0</TotalTime>
  <Words>2238</Words>
  <Application>Microsoft Office PowerPoint</Application>
  <PresentationFormat>Bildschirmpräsentation (4:3)</PresentationFormat>
  <Paragraphs>328</Paragraphs>
  <Slides>34</Slides>
  <Notes>8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calRotis Semi Sans</vt:lpstr>
      <vt:lpstr>Rotis Semi Sans</vt:lpstr>
      <vt:lpstr>Rotis Semi Sans ExBd</vt:lpstr>
      <vt:lpstr>Wingdings</vt:lpstr>
      <vt:lpstr>Erziehungsberatung</vt:lpstr>
      <vt:lpstr>Office</vt:lpstr>
      <vt:lpstr>1_Office</vt:lpstr>
      <vt:lpstr>Presentation</vt:lpstr>
      <vt:lpstr> </vt:lpstr>
      <vt:lpstr> Allgemeine Konflikte vs. Mobbing</vt:lpstr>
      <vt:lpstr>Was ist ein Konflikt?</vt:lpstr>
      <vt:lpstr>Definition von Mobbing</vt:lpstr>
      <vt:lpstr> Mobbing – ein systemisches Phänomen</vt:lpstr>
      <vt:lpstr>PowerPoint-Präsentation</vt:lpstr>
      <vt:lpstr>PowerPoint-Präsentation</vt:lpstr>
      <vt:lpstr> </vt:lpstr>
      <vt:lpstr>Definition von Mobbing</vt:lpstr>
      <vt:lpstr> Mobbing – ein systemisches Phänomen</vt:lpstr>
      <vt:lpstr> Mobbing – ein systemisches Phänomen</vt:lpstr>
      <vt:lpstr> Mobbing – ein systemisches Phänomen</vt:lpstr>
      <vt:lpstr> Mobbing – ein systemisches Phänomen</vt:lpstr>
      <vt:lpstr> Mobbing – ein systemisches Phänomen</vt:lpstr>
      <vt:lpstr> Mobbing – ein systemisches Phänomen</vt:lpstr>
      <vt:lpstr> Mobbing – Auswirkungen auf ALLE Beteiligten</vt:lpstr>
      <vt:lpstr>PowerPoint-Präsentation</vt:lpstr>
      <vt:lpstr>PowerPoint-Präsentation</vt:lpstr>
      <vt:lpstr>PowerPoint-Präsentation</vt:lpstr>
      <vt:lpstr>Besondere Rolle der Eltern im Mobbingprozess</vt:lpstr>
      <vt:lpstr>Was hält Mobbing aufrecht?</vt:lpstr>
      <vt:lpstr> Interventionsmöglichkeiten bei Mobbing</vt:lpstr>
      <vt:lpstr> Kennzeichen des No Blame Approachs</vt:lpstr>
      <vt:lpstr> Kennzeichen des No Blame Approachs</vt:lpstr>
      <vt:lpstr> Schritte des No Blame Approachs</vt:lpstr>
      <vt:lpstr> Stärken des No Blame Approachs</vt:lpstr>
      <vt:lpstr> Wie passen NBA und Neue Autorität zusammen? Gemeinsamkeiten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Craftwerk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Müller</dc:creator>
  <cp:lastModifiedBy>Carolin Fink</cp:lastModifiedBy>
  <cp:revision>247</cp:revision>
  <cp:lastPrinted>2022-06-21T16:10:36Z</cp:lastPrinted>
  <dcterms:created xsi:type="dcterms:W3CDTF">2016-11-18T11:20:09Z</dcterms:created>
  <dcterms:modified xsi:type="dcterms:W3CDTF">2022-10-10T09:40:03Z</dcterms:modified>
</cp:coreProperties>
</file>