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0" r:id="rId1"/>
  </p:sldMasterIdLst>
  <p:notesMasterIdLst>
    <p:notesMasterId r:id="rId23"/>
  </p:notesMasterIdLst>
  <p:handoutMasterIdLst>
    <p:handoutMasterId r:id="rId24"/>
  </p:handoutMasterIdLst>
  <p:sldIdLst>
    <p:sldId id="275" r:id="rId2"/>
    <p:sldId id="276" r:id="rId3"/>
    <p:sldId id="257" r:id="rId4"/>
    <p:sldId id="258" r:id="rId5"/>
    <p:sldId id="259" r:id="rId6"/>
    <p:sldId id="260" r:id="rId7"/>
    <p:sldId id="261" r:id="rId8"/>
    <p:sldId id="262" r:id="rId9"/>
    <p:sldId id="263" r:id="rId10"/>
    <p:sldId id="264" r:id="rId11"/>
    <p:sldId id="265" r:id="rId12"/>
    <p:sldId id="266" r:id="rId13"/>
    <p:sldId id="277" r:id="rId14"/>
    <p:sldId id="267" r:id="rId15"/>
    <p:sldId id="268" r:id="rId16"/>
    <p:sldId id="269" r:id="rId17"/>
    <p:sldId id="270" r:id="rId18"/>
    <p:sldId id="271" r:id="rId19"/>
    <p:sldId id="272" r:id="rId20"/>
    <p:sldId id="273" r:id="rId21"/>
    <p:sldId id="274" r:id="rId22"/>
  </p:sldIdLst>
  <p:sldSz cx="9144000" cy="6858000" type="screen4x3"/>
  <p:notesSz cx="6858000" cy="994568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BA0B4036-D98B-48B4-AAAA-6CB49803CAC8}" type="datetimeFigureOut">
              <a:rPr lang="de-DE" smtClean="0"/>
              <a:t>14.04.2022</a:t>
            </a:fld>
            <a:endParaRPr lang="de-DE"/>
          </a:p>
        </p:txBody>
      </p:sp>
      <p:sp>
        <p:nvSpPr>
          <p:cNvPr id="4" name="Fußzeilenplatzhalter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a:defRPr sz="1200"/>
            </a:lvl1pPr>
          </a:lstStyle>
          <a:p>
            <a:fld id="{5D938CAD-7171-4C7A-8024-11909BC8818C}" type="slidenum">
              <a:rPr lang="de-DE" smtClean="0"/>
              <a:t>‹Nr.›</a:t>
            </a:fld>
            <a:endParaRPr lang="de-DE"/>
          </a:p>
        </p:txBody>
      </p:sp>
    </p:spTree>
    <p:extLst>
      <p:ext uri="{BB962C8B-B14F-4D97-AF65-F5344CB8AC3E}">
        <p14:creationId xmlns:p14="http://schemas.microsoft.com/office/powerpoint/2010/main" val="19307292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7E3FEA3E-74B1-4BC3-8877-BC95B445B346}" type="datetimeFigureOut">
              <a:rPr lang="de-DE" smtClean="0"/>
              <a:t>14.04.2022</a:t>
            </a:fld>
            <a:endParaRPr lang="de-DE"/>
          </a:p>
        </p:txBody>
      </p:sp>
      <p:sp>
        <p:nvSpPr>
          <p:cNvPr id="4" name="Folienbildplatzhalt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724202"/>
            <a:ext cx="5486400" cy="447556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59D3163D-B660-43FE-99FD-92A47DBFD9B5}" type="slidenum">
              <a:rPr lang="de-DE" smtClean="0"/>
              <a:t>‹Nr.›</a:t>
            </a:fld>
            <a:endParaRPr lang="de-DE"/>
          </a:p>
        </p:txBody>
      </p:sp>
    </p:spTree>
    <p:extLst>
      <p:ext uri="{BB962C8B-B14F-4D97-AF65-F5344CB8AC3E}">
        <p14:creationId xmlns:p14="http://schemas.microsoft.com/office/powerpoint/2010/main" val="1442278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Unt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p:txBody>
          <a:bodyPr/>
          <a:lstStyle/>
          <a:p>
            <a:fld id="{98D631E8-A97E-412A-8302-30AD6DE8A40A}" type="datetime1">
              <a:rPr lang="de-DE" smtClean="0"/>
              <a:t>14.04.2022</a:t>
            </a:fld>
            <a:endParaRPr lang="de-DE"/>
          </a:p>
        </p:txBody>
      </p:sp>
      <p:sp>
        <p:nvSpPr>
          <p:cNvPr id="17" name="Fußzeilenplatzhalter 16"/>
          <p:cNvSpPr>
            <a:spLocks noGrp="1"/>
          </p:cNvSpPr>
          <p:nvPr>
            <p:ph type="ftr" sz="quarter" idx="11"/>
          </p:nvPr>
        </p:nvSpPr>
        <p:spPr/>
        <p:txBody>
          <a:bodyPr/>
          <a:lstStyle/>
          <a:p>
            <a:r>
              <a:rPr lang="de-DE" smtClean="0"/>
              <a:t>marianne mentzel / April 2022</a:t>
            </a:r>
            <a:endParaRPr lang="de-DE"/>
          </a:p>
        </p:txBody>
      </p:sp>
      <p:sp>
        <p:nvSpPr>
          <p:cNvPr id="7" name="Gerade Verbindung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Foliennummernplatzhalt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704CB14-0546-41E4-BFBF-3049EA1C9E26}" type="slidenum">
              <a:rPr lang="de-DE" smtClean="0"/>
              <a:t>‹Nr.›</a:t>
            </a:fld>
            <a:endParaRPr lang="de-DE"/>
          </a:p>
        </p:txBody>
      </p:sp>
      <p:sp>
        <p:nvSpPr>
          <p:cNvPr id="8" name="Titel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FF892CB2-2A30-4004-A9BF-7B9623CFF9CB}" type="datetime1">
              <a:rPr lang="de-DE" smtClean="0"/>
              <a:t>14.04.2022</a:t>
            </a:fld>
            <a:endParaRPr lang="de-DE"/>
          </a:p>
        </p:txBody>
      </p:sp>
      <p:sp>
        <p:nvSpPr>
          <p:cNvPr id="5" name="Fußzeilenplatzhalter 4"/>
          <p:cNvSpPr>
            <a:spLocks noGrp="1"/>
          </p:cNvSpPr>
          <p:nvPr>
            <p:ph type="ftr" sz="quarter" idx="11"/>
          </p:nvPr>
        </p:nvSpPr>
        <p:spPr/>
        <p:txBody>
          <a:bodyPr/>
          <a:lstStyle/>
          <a:p>
            <a:r>
              <a:rPr lang="de-DE" smtClean="0"/>
              <a:t>marianne mentzel / April 2022</a:t>
            </a:r>
            <a:endParaRPr lang="de-DE"/>
          </a:p>
        </p:txBody>
      </p:sp>
      <p:sp>
        <p:nvSpPr>
          <p:cNvPr id="6" name="Foliennummernplatzhalter 5"/>
          <p:cNvSpPr>
            <a:spLocks noGrp="1"/>
          </p:cNvSpPr>
          <p:nvPr>
            <p:ph type="sldNum" sz="quarter" idx="12"/>
          </p:nvPr>
        </p:nvSpPr>
        <p:spPr/>
        <p:txBody>
          <a:bodyPr/>
          <a:lstStyle/>
          <a:p>
            <a:fld id="{6704CB14-0546-41E4-BFBF-3049EA1C9E26}" type="slidenum">
              <a:rPr lang="de-DE" smtClean="0"/>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2"/>
      </p:bgRef>
    </p:bg>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Gerade Verbindung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6915912" y="3009901"/>
            <a:ext cx="457200" cy="441325"/>
          </a:xfrm>
        </p:spPr>
        <p:txBody>
          <a:bodyPr/>
          <a:lstStyle/>
          <a:p>
            <a:fld id="{6704CB14-0546-41E4-BFBF-3049EA1C9E26}" type="slidenum">
              <a:rPr lang="de-DE" smtClean="0"/>
              <a:t>‹Nr.›</a:t>
            </a:fld>
            <a:endParaRPr lang="de-DE"/>
          </a:p>
        </p:txBody>
      </p:sp>
      <p:sp>
        <p:nvSpPr>
          <p:cNvPr id="3" name="Vertikaler Textplatzhalter 2"/>
          <p:cNvSpPr>
            <a:spLocks noGrp="1"/>
          </p:cNvSpPr>
          <p:nvPr>
            <p:ph type="body" orient="vert" idx="1"/>
          </p:nvPr>
        </p:nvSpPr>
        <p:spPr>
          <a:xfrm>
            <a:off x="304800" y="304800"/>
            <a:ext cx="6553200" cy="5821366"/>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CE321BBC-23CE-450D-A060-8FA20DB1A831}" type="datetime1">
              <a:rPr lang="de-DE" smtClean="0"/>
              <a:t>14.04.2022</a:t>
            </a:fld>
            <a:endParaRPr lang="de-DE"/>
          </a:p>
        </p:txBody>
      </p:sp>
      <p:sp>
        <p:nvSpPr>
          <p:cNvPr id="5" name="Fußzeilenplatzhalter 4"/>
          <p:cNvSpPr>
            <a:spLocks noGrp="1"/>
          </p:cNvSpPr>
          <p:nvPr>
            <p:ph type="ftr" sz="quarter" idx="11"/>
          </p:nvPr>
        </p:nvSpPr>
        <p:spPr/>
        <p:txBody>
          <a:bodyPr/>
          <a:lstStyle/>
          <a:p>
            <a:r>
              <a:rPr lang="de-DE" smtClean="0"/>
              <a:t>marianne mentzel / April 2022</a:t>
            </a:r>
            <a:endParaRPr lang="de-DE"/>
          </a:p>
        </p:txBody>
      </p:sp>
      <p:sp>
        <p:nvSpPr>
          <p:cNvPr id="2" name="Vertikaler Titel 1"/>
          <p:cNvSpPr>
            <a:spLocks noGrp="1"/>
          </p:cNvSpPr>
          <p:nvPr>
            <p:ph type="title" orient="vert"/>
          </p:nvPr>
        </p:nvSpPr>
        <p:spPr>
          <a:xfrm>
            <a:off x="7391400" y="304801"/>
            <a:ext cx="1447800" cy="5851525"/>
          </a:xfrm>
        </p:spPr>
        <p:txBody>
          <a:bodyPr vert="eaVert"/>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fld id="{98B4E69D-3562-4870-B19F-33717CCA500F}" type="datetime1">
              <a:rPr lang="de-DE" smtClean="0"/>
              <a:t>14.04.2022</a:t>
            </a:fld>
            <a:endParaRPr lang="de-DE"/>
          </a:p>
        </p:txBody>
      </p:sp>
      <p:sp>
        <p:nvSpPr>
          <p:cNvPr id="5" name="Fußzeilenplatzhalter 4"/>
          <p:cNvSpPr>
            <a:spLocks noGrp="1"/>
          </p:cNvSpPr>
          <p:nvPr>
            <p:ph type="ftr" sz="quarter" idx="11"/>
          </p:nvPr>
        </p:nvSpPr>
        <p:spPr/>
        <p:txBody>
          <a:bodyPr/>
          <a:lstStyle/>
          <a:p>
            <a:r>
              <a:rPr lang="de-DE" smtClean="0"/>
              <a:t>marianne mentzel / April 2022</a:t>
            </a:r>
            <a:endParaRPr lang="de-DE"/>
          </a:p>
        </p:txBody>
      </p:sp>
      <p:sp>
        <p:nvSpPr>
          <p:cNvPr id="6" name="Foliennummernplatzhalter 5"/>
          <p:cNvSpPr>
            <a:spLocks noGrp="1"/>
          </p:cNvSpPr>
          <p:nvPr>
            <p:ph type="sldNum" sz="quarter" idx="12"/>
          </p:nvPr>
        </p:nvSpPr>
        <p:spPr>
          <a:xfrm>
            <a:off x="4361688" y="1026372"/>
            <a:ext cx="457200" cy="441325"/>
          </a:xfrm>
        </p:spPr>
        <p:txBody>
          <a:bodyPr/>
          <a:lstStyle/>
          <a:p>
            <a:fld id="{6704CB14-0546-41E4-BFBF-3049EA1C9E26}" type="slidenum">
              <a:rPr lang="de-DE" smtClean="0"/>
              <a:t>‹Nr.›</a:t>
            </a:fld>
            <a:endParaRPr lang="de-DE"/>
          </a:p>
        </p:txBody>
      </p:sp>
      <p:sp>
        <p:nvSpPr>
          <p:cNvPr id="8" name="Inhaltsplatzhalter 7"/>
          <p:cNvSpPr>
            <a:spLocks noGrp="1"/>
          </p:cNvSpPr>
          <p:nvPr>
            <p:ph sz="quarter" idx="1"/>
          </p:nvPr>
        </p:nvSpPr>
        <p:spPr>
          <a:xfrm>
            <a:off x="301752" y="1527048"/>
            <a:ext cx="8503920" cy="45720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13" name="Rechtec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htec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ußzeilenplatzhalter 4"/>
          <p:cNvSpPr>
            <a:spLocks noGrp="1"/>
          </p:cNvSpPr>
          <p:nvPr>
            <p:ph type="ftr" sz="quarter" idx="11"/>
          </p:nvPr>
        </p:nvSpPr>
        <p:spPr/>
        <p:txBody>
          <a:bodyPr/>
          <a:lstStyle/>
          <a:p>
            <a:r>
              <a:rPr lang="de-DE" smtClean="0"/>
              <a:t>marianne mentzel / April 2022</a:t>
            </a:r>
            <a:endParaRPr lang="de-DE"/>
          </a:p>
        </p:txBody>
      </p:sp>
      <p:sp>
        <p:nvSpPr>
          <p:cNvPr id="4" name="Datumsplatzhalter 3"/>
          <p:cNvSpPr>
            <a:spLocks noGrp="1"/>
          </p:cNvSpPr>
          <p:nvPr>
            <p:ph type="dt" sz="half" idx="10"/>
          </p:nvPr>
        </p:nvSpPr>
        <p:spPr/>
        <p:txBody>
          <a:bodyPr/>
          <a:lstStyle/>
          <a:p>
            <a:fld id="{C9E638DE-70AC-40C0-A8BE-7782D22A9910}" type="datetime1">
              <a:rPr lang="de-DE" smtClean="0"/>
              <a:t>14.04.2022</a:t>
            </a:fld>
            <a:endParaRPr lang="de-DE"/>
          </a:p>
        </p:txBody>
      </p:sp>
      <p:sp>
        <p:nvSpPr>
          <p:cNvPr id="8" name="Gerade Verbindung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704CB14-0546-41E4-BFBF-3049EA1C9E26}" type="slidenum">
              <a:rPr lang="de-DE" smtClean="0"/>
              <a:t>‹Nr.›</a:t>
            </a:fld>
            <a:endParaRPr lang="de-DE"/>
          </a:p>
        </p:txBody>
      </p:sp>
      <p:sp>
        <p:nvSpPr>
          <p:cNvPr id="2" name="Titel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301752" y="228600"/>
            <a:ext cx="8534400" cy="758952"/>
          </a:xfrm>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a:xfrm>
            <a:off x="5791200" y="6409944"/>
            <a:ext cx="3044952" cy="365760"/>
          </a:xfrm>
        </p:spPr>
        <p:txBody>
          <a:bodyPr/>
          <a:lstStyle/>
          <a:p>
            <a:fld id="{4C1F5630-8DCF-48B5-9717-0093C142C729}" type="datetime1">
              <a:rPr lang="de-DE" smtClean="0"/>
              <a:t>14.04.2022</a:t>
            </a:fld>
            <a:endParaRPr lang="de-DE"/>
          </a:p>
        </p:txBody>
      </p:sp>
      <p:sp>
        <p:nvSpPr>
          <p:cNvPr id="6" name="Fußzeilenplatzhalter 5"/>
          <p:cNvSpPr>
            <a:spLocks noGrp="1"/>
          </p:cNvSpPr>
          <p:nvPr>
            <p:ph type="ftr" sz="quarter" idx="11"/>
          </p:nvPr>
        </p:nvSpPr>
        <p:spPr/>
        <p:txBody>
          <a:bodyPr/>
          <a:lstStyle/>
          <a:p>
            <a:r>
              <a:rPr lang="de-DE" smtClean="0"/>
              <a:t>marianne mentzel / April 2022</a:t>
            </a:r>
            <a:endParaRPr lang="de-DE"/>
          </a:p>
        </p:txBody>
      </p:sp>
      <p:sp>
        <p:nvSpPr>
          <p:cNvPr id="7" name="Foliennummernplatzhalter 6"/>
          <p:cNvSpPr>
            <a:spLocks noGrp="1"/>
          </p:cNvSpPr>
          <p:nvPr>
            <p:ph type="sldNum" sz="quarter" idx="12"/>
          </p:nvPr>
        </p:nvSpPr>
        <p:spPr/>
        <p:txBody>
          <a:bodyPr/>
          <a:lstStyle/>
          <a:p>
            <a:fld id="{6704CB14-0546-41E4-BFBF-3049EA1C9E26}" type="slidenum">
              <a:rPr lang="de-DE" smtClean="0"/>
              <a:t>‹Nr.›</a:t>
            </a:fld>
            <a:endParaRPr lang="de-DE"/>
          </a:p>
        </p:txBody>
      </p:sp>
      <p:sp>
        <p:nvSpPr>
          <p:cNvPr id="8" name="Gerade Verbindung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Inhaltsplatzhalter 9"/>
          <p:cNvSpPr>
            <a:spLocks noGrp="1"/>
          </p:cNvSpPr>
          <p:nvPr>
            <p:ph sz="half" idx="1"/>
          </p:nvPr>
        </p:nvSpPr>
        <p:spPr>
          <a:xfrm>
            <a:off x="301752"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2" name="Inhaltsplatzhalter 11"/>
          <p:cNvSpPr>
            <a:spLocks noGrp="1"/>
          </p:cNvSpPr>
          <p:nvPr>
            <p:ph sz="half" idx="2"/>
          </p:nvPr>
        </p:nvSpPr>
        <p:spPr>
          <a:xfrm>
            <a:off x="4800600"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bg>
      <p:bgRef idx="1001">
        <a:schemeClr val="bg2"/>
      </p:bgRef>
    </p:bg>
    <p:spTree>
      <p:nvGrpSpPr>
        <p:cNvPr id="1" name=""/>
        <p:cNvGrpSpPr/>
        <p:nvPr/>
      </p:nvGrpSpPr>
      <p:grpSpPr>
        <a:xfrm>
          <a:off x="0" y="0"/>
          <a:ext cx="0" cy="0"/>
          <a:chOff x="0" y="0"/>
          <a:chExt cx="0" cy="0"/>
        </a:xfrm>
      </p:grpSpPr>
      <p:sp>
        <p:nvSpPr>
          <p:cNvPr id="10" name="Gerade Verbindung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htec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htec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htec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c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7" name="Datumsplatzhalter 6"/>
          <p:cNvSpPr>
            <a:spLocks noGrp="1"/>
          </p:cNvSpPr>
          <p:nvPr>
            <p:ph type="dt" sz="half" idx="10"/>
          </p:nvPr>
        </p:nvSpPr>
        <p:spPr/>
        <p:txBody>
          <a:bodyPr/>
          <a:lstStyle/>
          <a:p>
            <a:fld id="{580B547B-1AD8-4B99-B7D0-82BD1782F496}" type="datetime1">
              <a:rPr lang="de-DE" smtClean="0"/>
              <a:t>14.04.2022</a:t>
            </a:fld>
            <a:endParaRPr lang="de-DE"/>
          </a:p>
        </p:txBody>
      </p:sp>
      <p:sp>
        <p:nvSpPr>
          <p:cNvPr id="8" name="Fußzeilenplatzhalter 7"/>
          <p:cNvSpPr>
            <a:spLocks noGrp="1"/>
          </p:cNvSpPr>
          <p:nvPr>
            <p:ph type="ftr" sz="quarter" idx="11"/>
          </p:nvPr>
        </p:nvSpPr>
        <p:spPr>
          <a:xfrm>
            <a:off x="304800" y="6409944"/>
            <a:ext cx="3581400" cy="365760"/>
          </a:xfrm>
        </p:spPr>
        <p:txBody>
          <a:bodyPr/>
          <a:lstStyle/>
          <a:p>
            <a:r>
              <a:rPr lang="de-DE" smtClean="0"/>
              <a:t>marianne mentzel / April 2022</a:t>
            </a:r>
            <a:endParaRPr lang="de-DE"/>
          </a:p>
        </p:txBody>
      </p:sp>
      <p:sp>
        <p:nvSpPr>
          <p:cNvPr id="15" name="Gerade Verbindung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Inhaltsplatzhalter 23"/>
          <p:cNvSpPr>
            <a:spLocks noGrp="1"/>
          </p:cNvSpPr>
          <p:nvPr>
            <p:ph sz="quarter" idx="2"/>
          </p:nvPr>
        </p:nvSpPr>
        <p:spPr>
          <a:xfrm>
            <a:off x="301752" y="2471383"/>
            <a:ext cx="4041648" cy="3818404"/>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6" name="Inhaltsplatzhalter 25"/>
          <p:cNvSpPr>
            <a:spLocks noGrp="1"/>
          </p:cNvSpPr>
          <p:nvPr>
            <p:ph sz="quarter" idx="4"/>
          </p:nvPr>
        </p:nvSpPr>
        <p:spPr>
          <a:xfrm>
            <a:off x="4800600" y="2471383"/>
            <a:ext cx="4038600" cy="3822192"/>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Foliennummernplatzhalter 8"/>
          <p:cNvSpPr>
            <a:spLocks noGrp="1"/>
          </p:cNvSpPr>
          <p:nvPr>
            <p:ph type="sldNum" sz="quarter" idx="12"/>
          </p:nvPr>
        </p:nvSpPr>
        <p:spPr>
          <a:xfrm>
            <a:off x="4343400" y="1042416"/>
            <a:ext cx="457200" cy="441325"/>
          </a:xfrm>
        </p:spPr>
        <p:txBody>
          <a:bodyPr/>
          <a:lstStyle>
            <a:lvl1pPr algn="ctr">
              <a:defRPr/>
            </a:lvl1pPr>
          </a:lstStyle>
          <a:p>
            <a:fld id="{6704CB14-0546-41E4-BFBF-3049EA1C9E26}" type="slidenum">
              <a:rPr lang="de-DE" smtClean="0"/>
              <a:t>‹Nr.›</a:t>
            </a:fld>
            <a:endParaRPr lang="de-DE"/>
          </a:p>
        </p:txBody>
      </p:sp>
      <p:sp>
        <p:nvSpPr>
          <p:cNvPr id="23" name="Titel 22"/>
          <p:cNvSpPr>
            <a:spLocks noGrp="1"/>
          </p:cNvSpPr>
          <p:nvPr>
            <p:ph type="title"/>
          </p:nvPr>
        </p:nvSpPr>
        <p:spPr/>
        <p:txBody>
          <a:bodyPr rtlCol="0" anchor="b" anchorCtr="0"/>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EBF2BD53-4620-4B7D-9C7B-5B41E0331D98}" type="datetime1">
              <a:rPr lang="de-DE" smtClean="0"/>
              <a:t>14.04.2022</a:t>
            </a:fld>
            <a:endParaRPr lang="de-DE"/>
          </a:p>
        </p:txBody>
      </p:sp>
      <p:sp>
        <p:nvSpPr>
          <p:cNvPr id="4" name="Fußzeilenplatzhalter 3"/>
          <p:cNvSpPr>
            <a:spLocks noGrp="1"/>
          </p:cNvSpPr>
          <p:nvPr>
            <p:ph type="ftr" sz="quarter" idx="11"/>
          </p:nvPr>
        </p:nvSpPr>
        <p:spPr/>
        <p:txBody>
          <a:bodyPr/>
          <a:lstStyle/>
          <a:p>
            <a:r>
              <a:rPr lang="de-DE" smtClean="0"/>
              <a:t>marianne mentzel / April 2022</a:t>
            </a:r>
            <a:endParaRPr lang="de-DE"/>
          </a:p>
        </p:txBody>
      </p:sp>
      <p:sp>
        <p:nvSpPr>
          <p:cNvPr id="5" name="Foliennummernplatzhalter 4"/>
          <p:cNvSpPr>
            <a:spLocks noGrp="1"/>
          </p:cNvSpPr>
          <p:nvPr>
            <p:ph type="sldNum" sz="quarter" idx="12"/>
          </p:nvPr>
        </p:nvSpPr>
        <p:spPr>
          <a:xfrm>
            <a:off x="4343400" y="1036020"/>
            <a:ext cx="457200" cy="441325"/>
          </a:xfrm>
        </p:spPr>
        <p:txBody>
          <a:bodyPr/>
          <a:lstStyle/>
          <a:p>
            <a:fld id="{6704CB14-0546-41E4-BFBF-3049EA1C9E26}"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htec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htec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umsplatzhalter 1"/>
          <p:cNvSpPr>
            <a:spLocks noGrp="1"/>
          </p:cNvSpPr>
          <p:nvPr>
            <p:ph type="dt" sz="half" idx="10"/>
          </p:nvPr>
        </p:nvSpPr>
        <p:spPr/>
        <p:txBody>
          <a:bodyPr/>
          <a:lstStyle/>
          <a:p>
            <a:fld id="{B2C70E76-424A-4E4B-93D3-933F4B491CC3}" type="datetime1">
              <a:rPr lang="de-DE" smtClean="0"/>
              <a:t>14.04.2022</a:t>
            </a:fld>
            <a:endParaRPr lang="de-DE"/>
          </a:p>
        </p:txBody>
      </p:sp>
      <p:sp>
        <p:nvSpPr>
          <p:cNvPr id="3" name="Fußzeilenplatzhalter 2"/>
          <p:cNvSpPr>
            <a:spLocks noGrp="1"/>
          </p:cNvSpPr>
          <p:nvPr>
            <p:ph type="ftr" sz="quarter" idx="11"/>
          </p:nvPr>
        </p:nvSpPr>
        <p:spPr/>
        <p:txBody>
          <a:bodyPr/>
          <a:lstStyle/>
          <a:p>
            <a:r>
              <a:rPr lang="de-DE" smtClean="0"/>
              <a:t>marianne mentzel / April 2022</a:t>
            </a:r>
            <a:endParaRPr lang="de-DE"/>
          </a:p>
        </p:txBody>
      </p:sp>
      <p:sp>
        <p:nvSpPr>
          <p:cNvPr id="4" name="Foliennummernplatzhalt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704CB14-0546-41E4-BFBF-3049EA1C9E26}"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1">
        <a:schemeClr val="bg1"/>
      </p:bgRef>
    </p:bg>
    <p:spTree>
      <p:nvGrpSpPr>
        <p:cNvPr id="1" name=""/>
        <p:cNvGrpSpPr/>
        <p:nvPr/>
      </p:nvGrpSpPr>
      <p:grpSpPr>
        <a:xfrm>
          <a:off x="0" y="0"/>
          <a:ext cx="0" cy="0"/>
          <a:chOff x="0" y="0"/>
          <a:chExt cx="0" cy="0"/>
        </a:xfrm>
      </p:grpSpPr>
      <p:sp>
        <p:nvSpPr>
          <p:cNvPr id="19" name="Rechtec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htec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8" name="Rechtec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Gerade Verbindung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Inhaltsplatzhalter 19"/>
          <p:cNvSpPr>
            <a:spLocks noGrp="1"/>
          </p:cNvSpPr>
          <p:nvPr>
            <p:ph sz="quarter" idx="1"/>
          </p:nvPr>
        </p:nvSpPr>
        <p:spPr>
          <a:xfrm>
            <a:off x="3124200" y="685800"/>
            <a:ext cx="5638800" cy="54102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704CB14-0546-41E4-BFBF-3049EA1C9E26}" type="slidenum">
              <a:rPr lang="de-DE" smtClean="0"/>
              <a:t>‹Nr.›</a:t>
            </a:fld>
            <a:endParaRPr lang="de-DE"/>
          </a:p>
        </p:txBody>
      </p:sp>
      <p:sp>
        <p:nvSpPr>
          <p:cNvPr id="21" name="Rechtec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p:txBody>
          <a:bodyPr/>
          <a:lstStyle/>
          <a:p>
            <a:fld id="{E79F6ED6-48F5-461E-A6A6-F78BEB25D2F4}" type="datetime1">
              <a:rPr lang="de-DE" smtClean="0"/>
              <a:t>14.04.2022</a:t>
            </a:fld>
            <a:endParaRPr lang="de-DE"/>
          </a:p>
        </p:txBody>
      </p:sp>
      <p:sp>
        <p:nvSpPr>
          <p:cNvPr id="6" name="Fußzeilenplatzhalter 5"/>
          <p:cNvSpPr>
            <a:spLocks noGrp="1"/>
          </p:cNvSpPr>
          <p:nvPr>
            <p:ph type="ftr" sz="quarter" idx="11"/>
          </p:nvPr>
        </p:nvSpPr>
        <p:spPr>
          <a:xfrm>
            <a:off x="301752" y="6410848"/>
            <a:ext cx="3383280" cy="365760"/>
          </a:xfrm>
        </p:spPr>
        <p:txBody>
          <a:bodyPr/>
          <a:lstStyle/>
          <a:p>
            <a:r>
              <a:rPr lang="de-DE" smtClean="0"/>
              <a:t>marianne mentzel / April 2022</a:t>
            </a:r>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1" name="Gerade Verbindung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htec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htec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p>
            <a:fld id="{6704CB14-0546-41E4-BFBF-3049EA1C9E26}" type="slidenum">
              <a:rPr lang="de-DE" smtClean="0"/>
              <a:t>‹Nr.›</a:t>
            </a:fld>
            <a:endParaRPr lang="de-DE"/>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3000375" y="609600"/>
            <a:ext cx="5867400" cy="4267200"/>
          </a:xfrm>
        </p:spPr>
        <p:txBody>
          <a:bodyPr/>
          <a:lstStyle>
            <a:lvl1pPr marL="0" indent="0">
              <a:buNone/>
              <a:defRPr sz="3200"/>
            </a:lvl1pPr>
          </a:lstStyle>
          <a:p>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22" name="Rechtec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a:xfrm>
            <a:off x="5788152" y="6404984"/>
            <a:ext cx="3044952" cy="365760"/>
          </a:xfrm>
        </p:spPr>
        <p:txBody>
          <a:bodyPr/>
          <a:lstStyle/>
          <a:p>
            <a:fld id="{51E935AC-DE9B-4119-B69E-AE857F91D455}" type="datetime1">
              <a:rPr lang="de-DE" smtClean="0"/>
              <a:t>14.04.2022</a:t>
            </a:fld>
            <a:endParaRPr lang="de-DE"/>
          </a:p>
        </p:txBody>
      </p:sp>
      <p:sp>
        <p:nvSpPr>
          <p:cNvPr id="6" name="Fußzeilenplatzhalter 5"/>
          <p:cNvSpPr>
            <a:spLocks noGrp="1"/>
          </p:cNvSpPr>
          <p:nvPr>
            <p:ph type="ftr" sz="quarter" idx="11"/>
          </p:nvPr>
        </p:nvSpPr>
        <p:spPr>
          <a:xfrm>
            <a:off x="301752" y="6410848"/>
            <a:ext cx="3584448" cy="365760"/>
          </a:xfrm>
        </p:spPr>
        <p:txBody>
          <a:bodyPr/>
          <a:lstStyle/>
          <a:p>
            <a:r>
              <a:rPr lang="de-DE" smtClean="0"/>
              <a:t>marianne mentzel / April 2022</a:t>
            </a:r>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umsplatzhalt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A044E09-1C04-4FE1-9526-9360C4DAC713}" type="datetime1">
              <a:rPr lang="de-DE" smtClean="0"/>
              <a:t>14.04.2022</a:t>
            </a:fld>
            <a:endParaRPr lang="de-DE"/>
          </a:p>
        </p:txBody>
      </p:sp>
      <p:sp>
        <p:nvSpPr>
          <p:cNvPr id="3" name="Fußzeilenplatzhalt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de-DE" smtClean="0"/>
              <a:t>marianne mentzel / April 2022</a:t>
            </a:r>
            <a:endParaRPr lang="de-DE"/>
          </a:p>
        </p:txBody>
      </p:sp>
      <p:sp>
        <p:nvSpPr>
          <p:cNvPr id="8" name="Rechtec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Gerade Verbindung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Foliennummernplatzhalt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704CB14-0546-41E4-BFBF-3049EA1C9E26}" type="slidenum">
              <a:rPr lang="de-DE" smtClean="0"/>
              <a:t>‹Nr.›</a:t>
            </a:fld>
            <a:endParaRPr lang="de-DE"/>
          </a:p>
        </p:txBody>
      </p:sp>
      <p:sp>
        <p:nvSpPr>
          <p:cNvPr id="22" name="Titelplatzhalter 21"/>
          <p:cNvSpPr>
            <a:spLocks noGrp="1"/>
          </p:cNvSpPr>
          <p:nvPr>
            <p:ph type="title"/>
          </p:nvPr>
        </p:nvSpPr>
        <p:spPr>
          <a:xfrm>
            <a:off x="301752" y="228600"/>
            <a:ext cx="8534400" cy="758952"/>
          </a:xfrm>
          <a:prstGeom prst="rect">
            <a:avLst/>
          </a:prstGeom>
        </p:spPr>
        <p:txBody>
          <a:bodyPr vert="horz" anchor="b">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C00000"/>
                </a:solidFill>
                <a:latin typeface="Comic Sans MS" panose="030F0702030302020204" pitchFamily="66" charset="0"/>
              </a:rPr>
              <a:t>Schulfähigkeit – erfolgreich starten</a:t>
            </a:r>
            <a:endParaRPr lang="de-DE" dirty="0"/>
          </a:p>
        </p:txBody>
      </p:sp>
      <p:sp>
        <p:nvSpPr>
          <p:cNvPr id="4" name="Inhaltsplatzhalter 3"/>
          <p:cNvSpPr>
            <a:spLocks noGrp="1"/>
          </p:cNvSpPr>
          <p:nvPr>
            <p:ph sz="quarter" idx="1"/>
          </p:nvPr>
        </p:nvSpPr>
        <p:spPr/>
        <p:txBody>
          <a:bodyPr>
            <a:normAutofit/>
          </a:bodyPr>
          <a:lstStyle/>
          <a:p>
            <a:pPr marL="0" indent="0" algn="ctr">
              <a:buNone/>
            </a:pPr>
            <a:r>
              <a:rPr lang="de-DE" sz="4400" dirty="0" smtClean="0">
                <a:solidFill>
                  <a:schemeClr val="tx1">
                    <a:lumMod val="65000"/>
                    <a:lumOff val="35000"/>
                  </a:schemeClr>
                </a:solidFill>
                <a:latin typeface="Bradley Hand ITC" panose="03070402050302030203" pitchFamily="66" charset="0"/>
              </a:rPr>
              <a:t>Was können Eltern für einen gelingenden Start in die Schule beitragen?</a:t>
            </a:r>
          </a:p>
          <a:p>
            <a:pPr marL="0" indent="0" algn="ctr">
              <a:buNone/>
            </a:pPr>
            <a:endParaRPr lang="de-DE" sz="4400" dirty="0" smtClean="0">
              <a:solidFill>
                <a:schemeClr val="tx1">
                  <a:lumMod val="65000"/>
                  <a:lumOff val="35000"/>
                </a:schemeClr>
              </a:solidFill>
              <a:latin typeface="Bradley Hand ITC" panose="03070402050302030203" pitchFamily="66" charset="0"/>
            </a:endParaRPr>
          </a:p>
          <a:p>
            <a:pPr marL="0" indent="0" algn="ctr">
              <a:buNone/>
            </a:pPr>
            <a:endParaRPr lang="de-DE" sz="4400" dirty="0">
              <a:solidFill>
                <a:schemeClr val="tx1">
                  <a:lumMod val="65000"/>
                  <a:lumOff val="35000"/>
                </a:schemeClr>
              </a:solidFill>
              <a:latin typeface="Bradley Hand ITC" panose="03070402050302030203" pitchFamily="66" charset="0"/>
            </a:endParaRPr>
          </a:p>
          <a:p>
            <a:pPr marL="0" indent="0" algn="ctr">
              <a:buNone/>
            </a:pPr>
            <a:r>
              <a:rPr lang="de-DE" sz="3600" dirty="0" smtClean="0">
                <a:solidFill>
                  <a:schemeClr val="tx1">
                    <a:lumMod val="65000"/>
                    <a:lumOff val="35000"/>
                  </a:schemeClr>
                </a:solidFill>
                <a:latin typeface="Calibri Light" panose="020F0302020204030204" pitchFamily="34" charset="0"/>
                <a:cs typeface="Calibri Light" panose="020F0302020204030204" pitchFamily="34" charset="0"/>
              </a:rPr>
              <a:t>Marianne Mentzel - Sprachheilpädagogin</a:t>
            </a:r>
            <a:endParaRPr lang="de-DE" sz="3600" dirty="0">
              <a:solidFill>
                <a:schemeClr val="tx1">
                  <a:lumMod val="65000"/>
                  <a:lumOff val="35000"/>
                </a:schemeClr>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065971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solidFill>
                  <a:schemeClr val="accent6"/>
                </a:solidFill>
                <a:latin typeface="Comic Sans MS" panose="030F0702030302020204" pitchFamily="66" charset="0"/>
              </a:rPr>
              <a:t>REAKTIONEN RICHTIG EINORDNEN</a:t>
            </a:r>
            <a:endParaRPr lang="de-DE" b="1" dirty="0">
              <a:solidFill>
                <a:schemeClr val="accent6"/>
              </a:solidFill>
              <a:latin typeface="Comic Sans MS" panose="030F0702030302020204" pitchFamily="66" charset="0"/>
            </a:endParaRPr>
          </a:p>
        </p:txBody>
      </p:sp>
      <p:sp>
        <p:nvSpPr>
          <p:cNvPr id="3" name="Fußzeilenplatzhalter 2"/>
          <p:cNvSpPr>
            <a:spLocks noGrp="1"/>
          </p:cNvSpPr>
          <p:nvPr>
            <p:ph type="ftr" sz="quarter" idx="11"/>
          </p:nvPr>
        </p:nvSpPr>
        <p:spPr/>
        <p:txBody>
          <a:bodyPr/>
          <a:lstStyle/>
          <a:p>
            <a:r>
              <a:rPr lang="de-DE" smtClean="0"/>
              <a:t>marianne mentzel / April 2022</a:t>
            </a:r>
            <a:endParaRPr lang="de-DE"/>
          </a:p>
        </p:txBody>
      </p:sp>
      <p:sp>
        <p:nvSpPr>
          <p:cNvPr id="4" name="Inhaltsplatzhalter 3"/>
          <p:cNvSpPr>
            <a:spLocks noGrp="1"/>
          </p:cNvSpPr>
          <p:nvPr>
            <p:ph sz="quarter" idx="1"/>
          </p:nvPr>
        </p:nvSpPr>
        <p:spPr/>
        <p:txBody>
          <a:bodyPr>
            <a:normAutofit fontScale="92500" lnSpcReduction="10000"/>
          </a:bodyPr>
          <a:lstStyle/>
          <a:p>
            <a:pPr lvl="1">
              <a:buFont typeface="Wingdings" panose="05000000000000000000" pitchFamily="2" charset="2"/>
              <a:buChar char="v"/>
            </a:pPr>
            <a:endParaRPr lang="de-DE" sz="3100" dirty="0" smtClean="0">
              <a:solidFill>
                <a:schemeClr val="bg1">
                  <a:lumMod val="50000"/>
                </a:schemeClr>
              </a:solidFill>
              <a:latin typeface="Comic Sans MS" panose="030F0702030302020204" pitchFamily="66" charset="0"/>
            </a:endParaRPr>
          </a:p>
          <a:p>
            <a:pPr lvl="1">
              <a:buFont typeface="Wingdings" panose="05000000000000000000" pitchFamily="2" charset="2"/>
              <a:buChar char="v"/>
            </a:pPr>
            <a:r>
              <a:rPr lang="de-DE" sz="3100" dirty="0" smtClean="0">
                <a:solidFill>
                  <a:schemeClr val="bg1">
                    <a:lumMod val="50000"/>
                  </a:schemeClr>
                </a:solidFill>
                <a:latin typeface="Comic Sans MS" panose="030F0702030302020204" pitchFamily="66" charset="0"/>
              </a:rPr>
              <a:t> die Eltern kennen ihr Kind „vor und nach“ der Einrichtung</a:t>
            </a:r>
          </a:p>
          <a:p>
            <a:pPr lvl="1">
              <a:buFont typeface="Wingdings" panose="05000000000000000000" pitchFamily="2" charset="2"/>
              <a:buChar char="v"/>
            </a:pPr>
            <a:r>
              <a:rPr lang="de-DE" sz="3100" dirty="0" smtClean="0">
                <a:solidFill>
                  <a:schemeClr val="bg1">
                    <a:lumMod val="50000"/>
                  </a:schemeClr>
                </a:solidFill>
                <a:latin typeface="Comic Sans MS" panose="030F0702030302020204" pitchFamily="66" charset="0"/>
              </a:rPr>
              <a:t>Die </a:t>
            </a:r>
            <a:r>
              <a:rPr lang="de-DE" sz="3100" dirty="0" err="1" smtClean="0">
                <a:solidFill>
                  <a:schemeClr val="bg1">
                    <a:lumMod val="50000"/>
                  </a:schemeClr>
                </a:solidFill>
                <a:latin typeface="Comic Sans MS" panose="030F0702030302020204" pitchFamily="66" charset="0"/>
              </a:rPr>
              <a:t>Pädagog</a:t>
            </a:r>
            <a:r>
              <a:rPr lang="de-DE" sz="3100" dirty="0" smtClean="0">
                <a:solidFill>
                  <a:schemeClr val="bg1">
                    <a:lumMod val="50000"/>
                  </a:schemeClr>
                </a:solidFill>
                <a:latin typeface="Comic Sans MS" panose="030F0702030302020204" pitchFamily="66" charset="0"/>
              </a:rPr>
              <a:t>*innen kennen sie „nach und vor“ der Familie</a:t>
            </a:r>
          </a:p>
          <a:p>
            <a:pPr marL="274320" lvl="1" indent="0">
              <a:buNone/>
            </a:pPr>
            <a:endParaRPr lang="de-DE" sz="3100" dirty="0" smtClean="0">
              <a:solidFill>
                <a:schemeClr val="bg1">
                  <a:lumMod val="50000"/>
                </a:schemeClr>
              </a:solidFill>
              <a:latin typeface="Comic Sans MS" panose="030F0702030302020204" pitchFamily="66" charset="0"/>
            </a:endParaRPr>
          </a:p>
          <a:p>
            <a:pPr marL="274320" lvl="1" indent="0" algn="ctr">
              <a:buNone/>
            </a:pPr>
            <a:r>
              <a:rPr lang="de-DE" sz="3100" dirty="0" smtClean="0">
                <a:solidFill>
                  <a:schemeClr val="accent6"/>
                </a:solidFill>
                <a:latin typeface="Comic Sans MS" panose="030F0702030302020204" pitchFamily="66" charset="0"/>
              </a:rPr>
              <a:t>Wenn die Unterschiede zwischen den Lebensbereichen und ihren Bedingtheiten als vertrauensvoll und kongruent erlebt werden, gelingt die Beziehungsebene!</a:t>
            </a:r>
            <a:endParaRPr lang="de-DE" sz="3100" dirty="0">
              <a:solidFill>
                <a:schemeClr val="accent6"/>
              </a:solidFill>
              <a:latin typeface="Comic Sans MS" panose="030F0702030302020204" pitchFamily="66" charset="0"/>
            </a:endParaRPr>
          </a:p>
        </p:txBody>
      </p:sp>
    </p:spTree>
    <p:extLst>
      <p:ext uri="{BB962C8B-B14F-4D97-AF65-F5344CB8AC3E}">
        <p14:creationId xmlns:p14="http://schemas.microsoft.com/office/powerpoint/2010/main" val="831513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latin typeface="Comic Sans MS" panose="030F0702030302020204" pitchFamily="66" charset="0"/>
              </a:rPr>
              <a:t>„Kinder sind Gäste die nach dem Weg frage</a:t>
            </a:r>
            <a:r>
              <a:rPr lang="de-DE" dirty="0" smtClean="0"/>
              <a:t>n“</a:t>
            </a:r>
            <a:endParaRPr lang="de-DE" dirty="0"/>
          </a:p>
        </p:txBody>
      </p:sp>
      <p:sp>
        <p:nvSpPr>
          <p:cNvPr id="3" name="Fußzeilenplatzhalter 2"/>
          <p:cNvSpPr>
            <a:spLocks noGrp="1"/>
          </p:cNvSpPr>
          <p:nvPr>
            <p:ph type="ftr" sz="quarter" idx="11"/>
          </p:nvPr>
        </p:nvSpPr>
        <p:spPr/>
        <p:txBody>
          <a:bodyPr/>
          <a:lstStyle/>
          <a:p>
            <a:r>
              <a:rPr lang="de-DE" smtClean="0"/>
              <a:t>marianne mentzel / April 2022</a:t>
            </a:r>
            <a:endParaRPr lang="de-DE"/>
          </a:p>
        </p:txBody>
      </p:sp>
      <p:sp>
        <p:nvSpPr>
          <p:cNvPr id="4" name="Inhaltsplatzhalter 3"/>
          <p:cNvSpPr>
            <a:spLocks noGrp="1"/>
          </p:cNvSpPr>
          <p:nvPr>
            <p:ph sz="quarter" idx="1"/>
          </p:nvPr>
        </p:nvSpPr>
        <p:spPr/>
        <p:txBody>
          <a:bodyPr>
            <a:normAutofit/>
          </a:bodyPr>
          <a:lstStyle/>
          <a:p>
            <a:pPr marL="0" indent="0">
              <a:buNone/>
            </a:pPr>
            <a:endParaRPr lang="de-DE" dirty="0"/>
          </a:p>
          <a:p>
            <a:pPr marL="0" indent="0">
              <a:buNone/>
            </a:pPr>
            <a:r>
              <a:rPr lang="de-DE" sz="2400" dirty="0" smtClean="0">
                <a:solidFill>
                  <a:schemeClr val="bg1">
                    <a:lumMod val="50000"/>
                  </a:schemeClr>
                </a:solidFill>
                <a:latin typeface="Comic Sans MS" panose="030F0702030302020204" pitchFamily="66" charset="0"/>
              </a:rPr>
              <a:t>Im ÜBERGANG </a:t>
            </a:r>
            <a:r>
              <a:rPr lang="de-DE" sz="2400" dirty="0" smtClean="0">
                <a:solidFill>
                  <a:schemeClr val="bg1">
                    <a:lumMod val="50000"/>
                  </a:schemeClr>
                </a:solidFill>
                <a:latin typeface="Comic Sans MS" panose="030F0702030302020204" pitchFamily="66" charset="0"/>
              </a:rPr>
              <a:t>ent</a:t>
            </a:r>
            <a:r>
              <a:rPr lang="de-DE" sz="2400" dirty="0" smtClean="0">
                <a:solidFill>
                  <a:schemeClr val="bg1">
                    <a:lumMod val="50000"/>
                  </a:schemeClr>
                </a:solidFill>
                <a:latin typeface="Comic Sans MS" panose="030F0702030302020204" pitchFamily="66" charset="0"/>
              </a:rPr>
              <a:t>stehen </a:t>
            </a:r>
            <a:r>
              <a:rPr lang="de-DE" sz="2400" dirty="0" smtClean="0">
                <a:solidFill>
                  <a:schemeClr val="bg1">
                    <a:lumMod val="50000"/>
                  </a:schemeClr>
                </a:solidFill>
                <a:latin typeface="Comic Sans MS" panose="030F0702030302020204" pitchFamily="66" charset="0"/>
              </a:rPr>
              <a:t>Anforderungen</a:t>
            </a:r>
          </a:p>
          <a:p>
            <a:pPr marL="0" indent="0">
              <a:buNone/>
            </a:pPr>
            <a:r>
              <a:rPr lang="de-DE" sz="2400" dirty="0">
                <a:solidFill>
                  <a:schemeClr val="bg1">
                    <a:lumMod val="50000"/>
                  </a:schemeClr>
                </a:solidFill>
                <a:latin typeface="Comic Sans MS" panose="030F0702030302020204" pitchFamily="66" charset="0"/>
              </a:rPr>
              <a:t>a</a:t>
            </a:r>
            <a:r>
              <a:rPr lang="de-DE" sz="2400" dirty="0" smtClean="0">
                <a:solidFill>
                  <a:schemeClr val="bg1">
                    <a:lumMod val="50000"/>
                  </a:schemeClr>
                </a:solidFill>
                <a:latin typeface="Comic Sans MS" panose="030F0702030302020204" pitchFamily="66" charset="0"/>
              </a:rPr>
              <a:t>uf der </a:t>
            </a:r>
            <a:r>
              <a:rPr lang="de-DE" sz="2400" dirty="0" smtClean="0">
                <a:solidFill>
                  <a:schemeClr val="accent1">
                    <a:lumMod val="75000"/>
                  </a:schemeClr>
                </a:solidFill>
                <a:latin typeface="Comic Sans MS" panose="030F0702030302020204" pitchFamily="66" charset="0"/>
              </a:rPr>
              <a:t>individuellen Ebene</a:t>
            </a:r>
            <a:r>
              <a:rPr lang="de-DE" sz="2400" dirty="0" smtClean="0">
                <a:solidFill>
                  <a:schemeClr val="bg1">
                    <a:lumMod val="50000"/>
                  </a:schemeClr>
                </a:solidFill>
                <a:latin typeface="Comic Sans MS" panose="030F0702030302020204" pitchFamily="66" charset="0"/>
              </a:rPr>
              <a:t>: </a:t>
            </a:r>
            <a:r>
              <a:rPr lang="de-DE" sz="2400" dirty="0">
                <a:solidFill>
                  <a:schemeClr val="bg1">
                    <a:lumMod val="50000"/>
                  </a:schemeClr>
                </a:solidFill>
                <a:latin typeface="Comic Sans MS" panose="030F0702030302020204" pitchFamily="66" charset="0"/>
              </a:rPr>
              <a:t>W</a:t>
            </a:r>
            <a:r>
              <a:rPr lang="de-DE" sz="2400" dirty="0" smtClean="0">
                <a:solidFill>
                  <a:schemeClr val="bg1">
                    <a:lumMod val="50000"/>
                  </a:schemeClr>
                </a:solidFill>
                <a:latin typeface="Comic Sans MS" panose="030F0702030302020204" pitchFamily="66" charset="0"/>
              </a:rPr>
              <a:t>andel der Identität – 	Bewältigung starker Emotionen und 	Kompetenzerwerb</a:t>
            </a:r>
          </a:p>
          <a:p>
            <a:pPr marL="0" indent="0">
              <a:buNone/>
            </a:pPr>
            <a:r>
              <a:rPr lang="de-DE" sz="2400" dirty="0">
                <a:solidFill>
                  <a:schemeClr val="bg1">
                    <a:lumMod val="50000"/>
                  </a:schemeClr>
                </a:solidFill>
                <a:latin typeface="Comic Sans MS" panose="030F0702030302020204" pitchFamily="66" charset="0"/>
              </a:rPr>
              <a:t>a</a:t>
            </a:r>
            <a:r>
              <a:rPr lang="de-DE" sz="2400" dirty="0" smtClean="0">
                <a:solidFill>
                  <a:schemeClr val="bg1">
                    <a:lumMod val="50000"/>
                  </a:schemeClr>
                </a:solidFill>
                <a:latin typeface="Comic Sans MS" panose="030F0702030302020204" pitchFamily="66" charset="0"/>
              </a:rPr>
              <a:t>uf der </a:t>
            </a:r>
            <a:r>
              <a:rPr lang="de-DE" sz="2400" dirty="0" smtClean="0">
                <a:solidFill>
                  <a:schemeClr val="accent1">
                    <a:lumMod val="75000"/>
                  </a:schemeClr>
                </a:solidFill>
                <a:latin typeface="Comic Sans MS" panose="030F0702030302020204" pitchFamily="66" charset="0"/>
              </a:rPr>
              <a:t>interaktionalen Ebene</a:t>
            </a:r>
            <a:r>
              <a:rPr lang="de-DE" sz="2400" dirty="0" smtClean="0">
                <a:solidFill>
                  <a:schemeClr val="bg1">
                    <a:lumMod val="50000"/>
                  </a:schemeClr>
                </a:solidFill>
                <a:latin typeface="Comic Sans MS" panose="030F0702030302020204" pitchFamily="66" charset="0"/>
              </a:rPr>
              <a:t>: Veränderung von 	Beziehungen – Aufnahme neuer Beziehungen – 	Änderung der Rollenerwartung</a:t>
            </a:r>
          </a:p>
          <a:p>
            <a:pPr marL="0" indent="0">
              <a:buNone/>
            </a:pPr>
            <a:r>
              <a:rPr lang="de-DE" sz="2400" dirty="0">
                <a:solidFill>
                  <a:schemeClr val="bg1">
                    <a:lumMod val="50000"/>
                  </a:schemeClr>
                </a:solidFill>
                <a:latin typeface="Comic Sans MS" panose="030F0702030302020204" pitchFamily="66" charset="0"/>
              </a:rPr>
              <a:t>a</a:t>
            </a:r>
            <a:r>
              <a:rPr lang="de-DE" sz="2400" dirty="0" smtClean="0">
                <a:solidFill>
                  <a:schemeClr val="bg1">
                    <a:lumMod val="50000"/>
                  </a:schemeClr>
                </a:solidFill>
                <a:latin typeface="Comic Sans MS" panose="030F0702030302020204" pitchFamily="66" charset="0"/>
              </a:rPr>
              <a:t>uf der </a:t>
            </a:r>
            <a:r>
              <a:rPr lang="de-DE" sz="2400" dirty="0" smtClean="0">
                <a:solidFill>
                  <a:schemeClr val="accent1">
                    <a:lumMod val="75000"/>
                  </a:schemeClr>
                </a:solidFill>
                <a:latin typeface="Comic Sans MS" panose="030F0702030302020204" pitchFamily="66" charset="0"/>
              </a:rPr>
              <a:t>kontextuellen Ebene</a:t>
            </a:r>
            <a:r>
              <a:rPr lang="de-DE" sz="2400" dirty="0" smtClean="0">
                <a:solidFill>
                  <a:schemeClr val="bg1">
                    <a:lumMod val="50000"/>
                  </a:schemeClr>
                </a:solidFill>
                <a:latin typeface="Comic Sans MS" panose="030F0702030302020204" pitchFamily="66" charset="0"/>
              </a:rPr>
              <a:t>: Integration 	unterschiedlicher Lebensbereiche – weiter 	familiäre Übergänge</a:t>
            </a:r>
            <a:endParaRPr lang="de-DE" sz="2400" dirty="0">
              <a:solidFill>
                <a:schemeClr val="bg1">
                  <a:lumMod val="50000"/>
                </a:schemeClr>
              </a:solidFill>
              <a:latin typeface="Comic Sans MS" panose="030F0702030302020204" pitchFamily="66" charset="0"/>
            </a:endParaRPr>
          </a:p>
        </p:txBody>
      </p:sp>
    </p:spTree>
    <p:extLst>
      <p:ext uri="{BB962C8B-B14F-4D97-AF65-F5344CB8AC3E}">
        <p14:creationId xmlns:p14="http://schemas.microsoft.com/office/powerpoint/2010/main" val="31059988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latin typeface="Bradley Hand ITC" panose="03070402050302030203" pitchFamily="66" charset="0"/>
              </a:rPr>
              <a:t>w</a:t>
            </a:r>
            <a:r>
              <a:rPr lang="de-DE" b="1" dirty="0" smtClean="0">
                <a:latin typeface="Bradley Hand ITC" panose="03070402050302030203" pitchFamily="66" charset="0"/>
              </a:rPr>
              <a:t>eiter Anforderungen</a:t>
            </a:r>
            <a:endParaRPr lang="de-DE" b="1" dirty="0">
              <a:latin typeface="Bradley Hand ITC" panose="03070402050302030203" pitchFamily="66" charset="0"/>
            </a:endParaRPr>
          </a:p>
        </p:txBody>
      </p:sp>
      <p:sp>
        <p:nvSpPr>
          <p:cNvPr id="3" name="Fußzeilenplatzhalter 2"/>
          <p:cNvSpPr>
            <a:spLocks noGrp="1"/>
          </p:cNvSpPr>
          <p:nvPr>
            <p:ph type="ftr" sz="quarter" idx="11"/>
          </p:nvPr>
        </p:nvSpPr>
        <p:spPr/>
        <p:txBody>
          <a:bodyPr/>
          <a:lstStyle/>
          <a:p>
            <a:r>
              <a:rPr lang="de-DE" smtClean="0"/>
              <a:t>marianne mentzel / April 2022</a:t>
            </a:r>
            <a:endParaRPr lang="de-DE"/>
          </a:p>
        </p:txBody>
      </p:sp>
      <p:sp>
        <p:nvSpPr>
          <p:cNvPr id="4" name="Inhaltsplatzhalter 3"/>
          <p:cNvSpPr>
            <a:spLocks noGrp="1"/>
          </p:cNvSpPr>
          <p:nvPr>
            <p:ph sz="quarter" idx="1"/>
          </p:nvPr>
        </p:nvSpPr>
        <p:spPr/>
        <p:txBody>
          <a:bodyPr>
            <a:normAutofit fontScale="85000" lnSpcReduction="20000"/>
          </a:bodyPr>
          <a:lstStyle/>
          <a:p>
            <a:pPr marL="0" indent="0">
              <a:buNone/>
            </a:pPr>
            <a:endParaRPr lang="de-DE" dirty="0" smtClean="0">
              <a:solidFill>
                <a:schemeClr val="bg1">
                  <a:lumMod val="50000"/>
                </a:schemeClr>
              </a:solidFill>
              <a:latin typeface="Comic Sans MS" panose="030F0702030302020204" pitchFamily="66" charset="0"/>
            </a:endParaRPr>
          </a:p>
          <a:p>
            <a:pPr marL="0" indent="0">
              <a:buNone/>
            </a:pPr>
            <a:r>
              <a:rPr lang="de-DE" dirty="0">
                <a:solidFill>
                  <a:schemeClr val="bg1">
                    <a:lumMod val="50000"/>
                  </a:schemeClr>
                </a:solidFill>
                <a:latin typeface="Comic Sans MS" panose="030F0702030302020204" pitchFamily="66" charset="0"/>
              </a:rPr>
              <a:t>a</a:t>
            </a:r>
            <a:r>
              <a:rPr lang="de-DE" dirty="0" smtClean="0">
                <a:solidFill>
                  <a:schemeClr val="bg1">
                    <a:lumMod val="50000"/>
                  </a:schemeClr>
                </a:solidFill>
                <a:latin typeface="Comic Sans MS" panose="030F0702030302020204" pitchFamily="66" charset="0"/>
              </a:rPr>
              <a:t>uf der </a:t>
            </a:r>
            <a:r>
              <a:rPr lang="de-DE" dirty="0" smtClean="0">
                <a:solidFill>
                  <a:srgbClr val="C00000"/>
                </a:solidFill>
                <a:latin typeface="Comic Sans MS" panose="030F0702030302020204" pitchFamily="66" charset="0"/>
              </a:rPr>
              <a:t>individuellen Ebene: </a:t>
            </a:r>
          </a:p>
          <a:p>
            <a:pPr marL="0" indent="0">
              <a:buNone/>
            </a:pPr>
            <a:r>
              <a:rPr lang="de-DE" dirty="0">
                <a:solidFill>
                  <a:srgbClr val="C00000"/>
                </a:solidFill>
                <a:latin typeface="Comic Sans MS" panose="030F0702030302020204" pitchFamily="66" charset="0"/>
              </a:rPr>
              <a:t>	</a:t>
            </a:r>
            <a:r>
              <a:rPr lang="de-DE" dirty="0">
                <a:solidFill>
                  <a:schemeClr val="bg1">
                    <a:lumMod val="50000"/>
                  </a:schemeClr>
                </a:solidFill>
                <a:latin typeface="Comic Sans MS" panose="030F0702030302020204" pitchFamily="66" charset="0"/>
              </a:rPr>
              <a:t>V</a:t>
            </a:r>
            <a:r>
              <a:rPr lang="de-DE" dirty="0" smtClean="0">
                <a:solidFill>
                  <a:schemeClr val="bg1">
                    <a:lumMod val="50000"/>
                  </a:schemeClr>
                </a:solidFill>
                <a:latin typeface="Comic Sans MS" panose="030F0702030302020204" pitchFamily="66" charset="0"/>
              </a:rPr>
              <a:t>eränderung der Identität </a:t>
            </a:r>
            <a:endParaRPr lang="de-DE" dirty="0" smtClean="0">
              <a:solidFill>
                <a:schemeClr val="bg1">
                  <a:lumMod val="50000"/>
                </a:schemeClr>
              </a:solidFill>
              <a:latin typeface="Comic Sans MS" panose="030F0702030302020204" pitchFamily="66" charset="0"/>
            </a:endParaRPr>
          </a:p>
          <a:p>
            <a:pPr marL="0" indent="0">
              <a:buNone/>
            </a:pPr>
            <a:r>
              <a:rPr lang="de-DE" dirty="0">
                <a:solidFill>
                  <a:schemeClr val="bg1">
                    <a:lumMod val="50000"/>
                  </a:schemeClr>
                </a:solidFill>
                <a:latin typeface="Comic Sans MS" panose="030F0702030302020204" pitchFamily="66" charset="0"/>
              </a:rPr>
              <a:t> </a:t>
            </a:r>
            <a:r>
              <a:rPr lang="de-DE" dirty="0" smtClean="0">
                <a:solidFill>
                  <a:schemeClr val="bg1">
                    <a:lumMod val="50000"/>
                  </a:schemeClr>
                </a:solidFill>
                <a:latin typeface="Comic Sans MS" panose="030F0702030302020204" pitchFamily="66" charset="0"/>
              </a:rPr>
              <a:t>         </a:t>
            </a:r>
            <a:r>
              <a:rPr lang="de-DE" dirty="0" smtClean="0">
                <a:solidFill>
                  <a:schemeClr val="bg1">
                    <a:lumMod val="50000"/>
                  </a:schemeClr>
                </a:solidFill>
                <a:latin typeface="Comic Sans MS" panose="030F0702030302020204" pitchFamily="66" charset="0"/>
              </a:rPr>
              <a:t>– </a:t>
            </a:r>
            <a:r>
              <a:rPr lang="de-DE" dirty="0" smtClean="0">
                <a:solidFill>
                  <a:schemeClr val="bg1">
                    <a:lumMod val="50000"/>
                  </a:schemeClr>
                </a:solidFill>
                <a:latin typeface="Comic Sans MS" panose="030F0702030302020204" pitchFamily="66" charset="0"/>
              </a:rPr>
              <a:t>eine Schulkind 	werden </a:t>
            </a:r>
            <a:endParaRPr lang="de-DE" dirty="0">
              <a:solidFill>
                <a:schemeClr val="bg1">
                  <a:lumMod val="50000"/>
                </a:schemeClr>
              </a:solidFill>
              <a:latin typeface="Comic Sans MS" panose="030F0702030302020204" pitchFamily="66" charset="0"/>
            </a:endParaRPr>
          </a:p>
          <a:p>
            <a:pPr marL="0" indent="0">
              <a:buNone/>
            </a:pPr>
            <a:r>
              <a:rPr lang="de-DE" dirty="0" smtClean="0">
                <a:solidFill>
                  <a:schemeClr val="bg1">
                    <a:lumMod val="50000"/>
                  </a:schemeClr>
                </a:solidFill>
                <a:latin typeface="Comic Sans MS" panose="030F0702030302020204" pitchFamily="66" charset="0"/>
              </a:rPr>
              <a:t>          -Schulkind-Eltern </a:t>
            </a:r>
            <a:r>
              <a:rPr lang="de-DE" dirty="0" smtClean="0">
                <a:solidFill>
                  <a:schemeClr val="bg1">
                    <a:lumMod val="50000"/>
                  </a:schemeClr>
                </a:solidFill>
                <a:latin typeface="Comic Sans MS" panose="030F0702030302020204" pitchFamily="66" charset="0"/>
              </a:rPr>
              <a:t>werden</a:t>
            </a:r>
          </a:p>
          <a:p>
            <a:pPr marL="0" indent="0">
              <a:buNone/>
            </a:pPr>
            <a:endParaRPr lang="de-DE" sz="3500" dirty="0">
              <a:solidFill>
                <a:schemeClr val="bg1">
                  <a:lumMod val="50000"/>
                </a:schemeClr>
              </a:solidFill>
              <a:latin typeface="Comic Sans MS" panose="030F0702030302020204" pitchFamily="66" charset="0"/>
            </a:endParaRPr>
          </a:p>
          <a:p>
            <a:pPr marL="0" indent="0">
              <a:buNone/>
            </a:pPr>
            <a:r>
              <a:rPr lang="de-DE" sz="3500" dirty="0" smtClean="0">
                <a:solidFill>
                  <a:schemeClr val="bg1">
                    <a:lumMod val="50000"/>
                  </a:schemeClr>
                </a:solidFill>
                <a:latin typeface="Comic Sans MS" panose="030F0702030302020204" pitchFamily="66" charset="0"/>
              </a:rPr>
              <a:t>	</a:t>
            </a:r>
            <a:r>
              <a:rPr lang="de-DE" sz="2800" dirty="0" smtClean="0">
                <a:solidFill>
                  <a:schemeClr val="bg1">
                    <a:lumMod val="50000"/>
                  </a:schemeClr>
                </a:solidFill>
                <a:latin typeface="Comic Sans MS" panose="030F0702030302020204" pitchFamily="66" charset="0"/>
              </a:rPr>
              <a:t>Bewältigung starker Emotionen </a:t>
            </a:r>
            <a:endParaRPr lang="de-DE" sz="2800" dirty="0">
              <a:solidFill>
                <a:schemeClr val="bg1">
                  <a:lumMod val="50000"/>
                </a:schemeClr>
              </a:solidFill>
              <a:latin typeface="Comic Sans MS" panose="030F0702030302020204" pitchFamily="66" charset="0"/>
            </a:endParaRPr>
          </a:p>
          <a:p>
            <a:pPr marL="0" indent="0">
              <a:buNone/>
            </a:pPr>
            <a:r>
              <a:rPr lang="de-DE" dirty="0" smtClean="0">
                <a:solidFill>
                  <a:schemeClr val="bg1">
                    <a:lumMod val="50000"/>
                  </a:schemeClr>
                </a:solidFill>
                <a:latin typeface="Comic Sans MS" panose="030F0702030302020204" pitchFamily="66" charset="0"/>
              </a:rPr>
              <a:t>          – </a:t>
            </a:r>
            <a:r>
              <a:rPr lang="de-DE" dirty="0" smtClean="0">
                <a:solidFill>
                  <a:schemeClr val="bg1">
                    <a:lumMod val="50000"/>
                  </a:schemeClr>
                </a:solidFill>
                <a:latin typeface="Comic Sans MS" panose="030F0702030302020204" pitchFamily="66" charset="0"/>
              </a:rPr>
              <a:t>Freude, 	</a:t>
            </a:r>
            <a:endParaRPr lang="de-DE" dirty="0" smtClean="0">
              <a:solidFill>
                <a:schemeClr val="bg1">
                  <a:lumMod val="50000"/>
                </a:schemeClr>
              </a:solidFill>
              <a:latin typeface="Comic Sans MS" panose="030F0702030302020204" pitchFamily="66" charset="0"/>
            </a:endParaRPr>
          </a:p>
          <a:p>
            <a:pPr marL="0" indent="0">
              <a:buNone/>
            </a:pPr>
            <a:r>
              <a:rPr lang="de-DE" dirty="0" smtClean="0">
                <a:solidFill>
                  <a:schemeClr val="bg1">
                    <a:lumMod val="50000"/>
                  </a:schemeClr>
                </a:solidFill>
                <a:latin typeface="Comic Sans MS" panose="030F0702030302020204" pitchFamily="66" charset="0"/>
              </a:rPr>
              <a:t>           -</a:t>
            </a:r>
            <a:r>
              <a:rPr lang="de-DE" dirty="0" smtClean="0">
                <a:solidFill>
                  <a:schemeClr val="bg1">
                    <a:lumMod val="50000"/>
                  </a:schemeClr>
                </a:solidFill>
                <a:latin typeface="Comic Sans MS" panose="030F0702030302020204" pitchFamily="66" charset="0"/>
              </a:rPr>
              <a:t>Stolz</a:t>
            </a:r>
            <a:r>
              <a:rPr lang="de-DE" dirty="0" smtClean="0">
                <a:solidFill>
                  <a:schemeClr val="bg1">
                    <a:lumMod val="50000"/>
                  </a:schemeClr>
                </a:solidFill>
                <a:latin typeface="Comic Sans MS" panose="030F0702030302020204" pitchFamily="66" charset="0"/>
              </a:rPr>
              <a:t>, 	</a:t>
            </a:r>
            <a:endParaRPr lang="de-DE" dirty="0" smtClean="0">
              <a:solidFill>
                <a:schemeClr val="bg1">
                  <a:lumMod val="50000"/>
                </a:schemeClr>
              </a:solidFill>
              <a:latin typeface="Comic Sans MS" panose="030F0702030302020204" pitchFamily="66" charset="0"/>
            </a:endParaRPr>
          </a:p>
          <a:p>
            <a:pPr marL="0" indent="0">
              <a:buNone/>
            </a:pPr>
            <a:r>
              <a:rPr lang="de-DE" dirty="0" smtClean="0">
                <a:solidFill>
                  <a:schemeClr val="bg1">
                    <a:lumMod val="50000"/>
                  </a:schemeClr>
                </a:solidFill>
                <a:latin typeface="Comic Sans MS" panose="030F0702030302020204" pitchFamily="66" charset="0"/>
              </a:rPr>
              <a:t>           -</a:t>
            </a:r>
            <a:r>
              <a:rPr lang="de-DE" dirty="0" smtClean="0">
                <a:solidFill>
                  <a:schemeClr val="bg1">
                    <a:lumMod val="50000"/>
                  </a:schemeClr>
                </a:solidFill>
                <a:latin typeface="Comic Sans MS" panose="030F0702030302020204" pitchFamily="66" charset="0"/>
              </a:rPr>
              <a:t>Angst und Ungewissheit</a:t>
            </a:r>
            <a:endParaRPr lang="de-DE" dirty="0" smtClean="0">
              <a:solidFill>
                <a:schemeClr val="bg1">
                  <a:lumMod val="50000"/>
                </a:schemeClr>
              </a:solidFill>
              <a:latin typeface="Comic Sans MS" panose="030F0702030302020204" pitchFamily="66" charset="0"/>
            </a:endParaRPr>
          </a:p>
          <a:p>
            <a:pPr marL="0" indent="0">
              <a:buNone/>
            </a:pPr>
            <a:endParaRPr lang="de-DE" dirty="0">
              <a:solidFill>
                <a:schemeClr val="bg1">
                  <a:lumMod val="50000"/>
                </a:schemeClr>
              </a:solidFill>
              <a:latin typeface="Comic Sans MS" panose="030F0702030302020204" pitchFamily="66" charset="0"/>
            </a:endParaRPr>
          </a:p>
          <a:p>
            <a:pPr marL="0" indent="0" algn="ctr">
              <a:buNone/>
            </a:pPr>
            <a:r>
              <a:rPr lang="de-DE" dirty="0" smtClean="0">
                <a:solidFill>
                  <a:schemeClr val="bg1">
                    <a:lumMod val="50000"/>
                  </a:schemeClr>
                </a:solidFill>
                <a:latin typeface="Comic Sans MS" panose="030F0702030302020204" pitchFamily="66" charset="0"/>
              </a:rPr>
              <a:t>	</a:t>
            </a:r>
            <a:r>
              <a:rPr lang="de-DE" dirty="0" smtClean="0">
                <a:solidFill>
                  <a:schemeClr val="bg1">
                    <a:lumMod val="50000"/>
                  </a:schemeClr>
                </a:solidFill>
                <a:latin typeface="Comic Sans MS" panose="030F0702030302020204" pitchFamily="66" charset="0"/>
              </a:rPr>
              <a:t> </a:t>
            </a:r>
            <a:endParaRPr lang="de-DE" dirty="0">
              <a:solidFill>
                <a:srgbClr val="C00000"/>
              </a:solidFill>
              <a:latin typeface="Comic Sans MS" panose="030F0702030302020204" pitchFamily="66" charset="0"/>
            </a:endParaRPr>
          </a:p>
        </p:txBody>
      </p:sp>
    </p:spTree>
    <p:extLst>
      <p:ext uri="{BB962C8B-B14F-4D97-AF65-F5344CB8AC3E}">
        <p14:creationId xmlns:p14="http://schemas.microsoft.com/office/powerpoint/2010/main" val="24281630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latin typeface="Bradley Hand ITC" panose="03070402050302030203" pitchFamily="66" charset="0"/>
              </a:rPr>
              <a:t>weiter Anforderungen</a:t>
            </a:r>
            <a:endParaRPr lang="de-DE" dirty="0"/>
          </a:p>
        </p:txBody>
      </p:sp>
      <p:sp>
        <p:nvSpPr>
          <p:cNvPr id="3" name="Fußzeilenplatzhalter 2"/>
          <p:cNvSpPr>
            <a:spLocks noGrp="1"/>
          </p:cNvSpPr>
          <p:nvPr>
            <p:ph type="ftr" sz="quarter" idx="11"/>
          </p:nvPr>
        </p:nvSpPr>
        <p:spPr/>
        <p:txBody>
          <a:bodyPr/>
          <a:lstStyle/>
          <a:p>
            <a:r>
              <a:rPr lang="de-DE" smtClean="0"/>
              <a:t>marianne mentzel / April 2022</a:t>
            </a:r>
            <a:endParaRPr lang="de-DE"/>
          </a:p>
        </p:txBody>
      </p:sp>
      <p:sp>
        <p:nvSpPr>
          <p:cNvPr id="4" name="Inhaltsplatzhalter 3"/>
          <p:cNvSpPr>
            <a:spLocks noGrp="1"/>
          </p:cNvSpPr>
          <p:nvPr>
            <p:ph sz="quarter" idx="1"/>
          </p:nvPr>
        </p:nvSpPr>
        <p:spPr/>
        <p:txBody>
          <a:bodyPr/>
          <a:lstStyle/>
          <a:p>
            <a:pPr marL="0" indent="0">
              <a:buNone/>
            </a:pPr>
            <a:r>
              <a:rPr lang="de-DE" dirty="0" smtClean="0">
                <a:solidFill>
                  <a:schemeClr val="bg1">
                    <a:lumMod val="50000"/>
                  </a:schemeClr>
                </a:solidFill>
                <a:latin typeface="Comic Sans MS" panose="030F0702030302020204" pitchFamily="66" charset="0"/>
              </a:rPr>
              <a:t> </a:t>
            </a:r>
          </a:p>
          <a:p>
            <a:pPr marL="0" indent="0">
              <a:buNone/>
            </a:pPr>
            <a:r>
              <a:rPr lang="de-DE" dirty="0">
                <a:solidFill>
                  <a:schemeClr val="bg1">
                    <a:lumMod val="50000"/>
                  </a:schemeClr>
                </a:solidFill>
                <a:latin typeface="Comic Sans MS" panose="030F0702030302020204" pitchFamily="66" charset="0"/>
              </a:rPr>
              <a:t> </a:t>
            </a:r>
            <a:r>
              <a:rPr lang="de-DE" dirty="0" smtClean="0">
                <a:solidFill>
                  <a:schemeClr val="bg1">
                    <a:lumMod val="50000"/>
                  </a:schemeClr>
                </a:solidFill>
                <a:latin typeface="Comic Sans MS" panose="030F0702030302020204" pitchFamily="66" charset="0"/>
              </a:rPr>
              <a:t>   </a:t>
            </a:r>
            <a:r>
              <a:rPr lang="de-DE" sz="2400" dirty="0" smtClean="0">
                <a:solidFill>
                  <a:schemeClr val="bg1">
                    <a:lumMod val="50000"/>
                  </a:schemeClr>
                </a:solidFill>
                <a:latin typeface="Comic Sans MS" panose="030F0702030302020204" pitchFamily="66" charset="0"/>
              </a:rPr>
              <a:t>Kompetenzerwerb </a:t>
            </a:r>
          </a:p>
          <a:p>
            <a:pPr marL="0" indent="0">
              <a:buNone/>
            </a:pPr>
            <a:endParaRPr lang="de-DE" sz="2400" dirty="0" smtClean="0">
              <a:solidFill>
                <a:schemeClr val="bg1">
                  <a:lumMod val="50000"/>
                </a:schemeClr>
              </a:solidFill>
              <a:latin typeface="Comic Sans MS" panose="030F0702030302020204" pitchFamily="66" charset="0"/>
            </a:endParaRPr>
          </a:p>
          <a:p>
            <a:pPr marL="0" indent="0">
              <a:buNone/>
            </a:pPr>
            <a:r>
              <a:rPr lang="de-DE" dirty="0" smtClean="0">
                <a:solidFill>
                  <a:schemeClr val="bg1">
                    <a:lumMod val="50000"/>
                  </a:schemeClr>
                </a:solidFill>
                <a:latin typeface="Comic Sans MS" panose="030F0702030302020204" pitchFamily="66" charset="0"/>
              </a:rPr>
              <a:t>    – </a:t>
            </a:r>
            <a:r>
              <a:rPr lang="de-DE" sz="2400" dirty="0">
                <a:solidFill>
                  <a:schemeClr val="bg1">
                    <a:lumMod val="50000"/>
                  </a:schemeClr>
                </a:solidFill>
                <a:latin typeface="Comic Sans MS" panose="030F0702030302020204" pitchFamily="66" charset="0"/>
              </a:rPr>
              <a:t>Neues können, </a:t>
            </a:r>
            <a:endParaRPr lang="de-DE" sz="2400" dirty="0" smtClean="0">
              <a:solidFill>
                <a:schemeClr val="bg1">
                  <a:lumMod val="50000"/>
                </a:schemeClr>
              </a:solidFill>
              <a:latin typeface="Comic Sans MS" panose="030F0702030302020204" pitchFamily="66" charset="0"/>
            </a:endParaRPr>
          </a:p>
          <a:p>
            <a:pPr marL="0" indent="0">
              <a:buNone/>
            </a:pPr>
            <a:r>
              <a:rPr lang="de-DE" sz="2400" dirty="0" smtClean="0">
                <a:solidFill>
                  <a:schemeClr val="bg1">
                    <a:lumMod val="50000"/>
                  </a:schemeClr>
                </a:solidFill>
                <a:latin typeface="Comic Sans MS" panose="030F0702030302020204" pitchFamily="66" charset="0"/>
              </a:rPr>
              <a:t>     -mit Fähigkeiten </a:t>
            </a:r>
            <a:r>
              <a:rPr lang="de-DE" sz="2400" dirty="0">
                <a:solidFill>
                  <a:schemeClr val="bg1">
                    <a:lumMod val="50000"/>
                  </a:schemeClr>
                </a:solidFill>
                <a:latin typeface="Comic Sans MS" panose="030F0702030302020204" pitchFamily="66" charset="0"/>
              </a:rPr>
              <a:t>und Fertigkeiten für </a:t>
            </a:r>
            <a:r>
              <a:rPr lang="de-DE" sz="2400" dirty="0" smtClean="0">
                <a:solidFill>
                  <a:schemeClr val="bg1">
                    <a:lumMod val="50000"/>
                  </a:schemeClr>
                </a:solidFill>
                <a:latin typeface="Comic Sans MS" panose="030F0702030302020204" pitchFamily="66" charset="0"/>
              </a:rPr>
              <a:t>den</a:t>
            </a:r>
          </a:p>
          <a:p>
            <a:pPr marL="0" indent="0">
              <a:buNone/>
            </a:pPr>
            <a:r>
              <a:rPr lang="de-DE" sz="2400" dirty="0">
                <a:solidFill>
                  <a:schemeClr val="bg1">
                    <a:lumMod val="50000"/>
                  </a:schemeClr>
                </a:solidFill>
                <a:latin typeface="Comic Sans MS" panose="030F0702030302020204" pitchFamily="66" charset="0"/>
              </a:rPr>
              <a:t> </a:t>
            </a:r>
            <a:r>
              <a:rPr lang="de-DE" sz="2400" dirty="0" smtClean="0">
                <a:solidFill>
                  <a:schemeClr val="bg1">
                    <a:lumMod val="50000"/>
                  </a:schemeClr>
                </a:solidFill>
                <a:latin typeface="Comic Sans MS" panose="030F0702030302020204" pitchFamily="66" charset="0"/>
              </a:rPr>
              <a:t>     Übergang ausgestattet </a:t>
            </a:r>
            <a:r>
              <a:rPr lang="de-DE" sz="2400" dirty="0">
                <a:solidFill>
                  <a:schemeClr val="bg1">
                    <a:lumMod val="50000"/>
                  </a:schemeClr>
                </a:solidFill>
                <a:latin typeface="Comic Sans MS" panose="030F0702030302020204" pitchFamily="66" charset="0"/>
              </a:rPr>
              <a:t>sein, </a:t>
            </a:r>
            <a:endParaRPr lang="de-DE" sz="2400" dirty="0" smtClean="0">
              <a:solidFill>
                <a:schemeClr val="bg1">
                  <a:lumMod val="50000"/>
                </a:schemeClr>
              </a:solidFill>
              <a:latin typeface="Comic Sans MS" panose="030F0702030302020204" pitchFamily="66" charset="0"/>
            </a:endParaRPr>
          </a:p>
          <a:p>
            <a:pPr marL="0" indent="0">
              <a:buNone/>
            </a:pPr>
            <a:r>
              <a:rPr lang="de-DE" sz="2400" dirty="0" smtClean="0">
                <a:solidFill>
                  <a:schemeClr val="bg1">
                    <a:lumMod val="50000"/>
                  </a:schemeClr>
                </a:solidFill>
                <a:latin typeface="Comic Sans MS" panose="030F0702030302020204" pitchFamily="66" charset="0"/>
              </a:rPr>
              <a:t>      -neue </a:t>
            </a:r>
            <a:r>
              <a:rPr lang="de-DE" sz="2400" dirty="0">
                <a:solidFill>
                  <a:schemeClr val="bg1">
                    <a:lumMod val="50000"/>
                  </a:schemeClr>
                </a:solidFill>
                <a:latin typeface="Comic Sans MS" panose="030F0702030302020204" pitchFamily="66" charset="0"/>
              </a:rPr>
              <a:t>Aufgaben für die Eltern</a:t>
            </a:r>
            <a:endParaRPr lang="de-DE" sz="2400" dirty="0">
              <a:solidFill>
                <a:srgbClr val="C00000"/>
              </a:solidFill>
              <a:latin typeface="Comic Sans MS" panose="030F0702030302020204" pitchFamily="66" charset="0"/>
            </a:endParaRPr>
          </a:p>
          <a:p>
            <a:endParaRPr lang="de-DE" sz="2400" dirty="0"/>
          </a:p>
        </p:txBody>
      </p:sp>
    </p:spTree>
    <p:extLst>
      <p:ext uri="{BB962C8B-B14F-4D97-AF65-F5344CB8AC3E}">
        <p14:creationId xmlns:p14="http://schemas.microsoft.com/office/powerpoint/2010/main" val="1259763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t>
            </a:r>
            <a:r>
              <a:rPr lang="de-DE" b="1" dirty="0" smtClean="0">
                <a:latin typeface="Bradley Hand ITC" panose="03070402050302030203" pitchFamily="66" charset="0"/>
              </a:rPr>
              <a:t>und noch mehr Anforderungen</a:t>
            </a:r>
            <a:endParaRPr lang="de-DE" b="1" dirty="0">
              <a:latin typeface="Bradley Hand ITC" panose="03070402050302030203" pitchFamily="66" charset="0"/>
            </a:endParaRPr>
          </a:p>
        </p:txBody>
      </p:sp>
      <p:sp>
        <p:nvSpPr>
          <p:cNvPr id="3" name="Fußzeilenplatzhalter 2"/>
          <p:cNvSpPr>
            <a:spLocks noGrp="1"/>
          </p:cNvSpPr>
          <p:nvPr>
            <p:ph type="ftr" sz="quarter" idx="11"/>
          </p:nvPr>
        </p:nvSpPr>
        <p:spPr/>
        <p:txBody>
          <a:bodyPr/>
          <a:lstStyle/>
          <a:p>
            <a:r>
              <a:rPr lang="de-DE" smtClean="0"/>
              <a:t>marianne mentzel / April 2022</a:t>
            </a:r>
            <a:endParaRPr lang="de-DE"/>
          </a:p>
        </p:txBody>
      </p:sp>
      <p:sp>
        <p:nvSpPr>
          <p:cNvPr id="4" name="Inhaltsplatzhalter 3"/>
          <p:cNvSpPr>
            <a:spLocks noGrp="1"/>
          </p:cNvSpPr>
          <p:nvPr>
            <p:ph sz="quarter" idx="1"/>
          </p:nvPr>
        </p:nvSpPr>
        <p:spPr/>
        <p:txBody>
          <a:bodyPr/>
          <a:lstStyle/>
          <a:p>
            <a:pPr marL="0" indent="0">
              <a:buNone/>
            </a:pPr>
            <a:endParaRPr lang="de-DE" dirty="0" smtClean="0"/>
          </a:p>
          <a:p>
            <a:pPr marL="0" indent="0">
              <a:buNone/>
            </a:pPr>
            <a:r>
              <a:rPr lang="de-DE" dirty="0">
                <a:solidFill>
                  <a:schemeClr val="bg1">
                    <a:lumMod val="50000"/>
                  </a:schemeClr>
                </a:solidFill>
                <a:latin typeface="Comic Sans MS" panose="030F0702030302020204" pitchFamily="66" charset="0"/>
              </a:rPr>
              <a:t>a</a:t>
            </a:r>
            <a:r>
              <a:rPr lang="de-DE" dirty="0" smtClean="0">
                <a:solidFill>
                  <a:schemeClr val="bg1">
                    <a:lumMod val="50000"/>
                  </a:schemeClr>
                </a:solidFill>
                <a:latin typeface="Comic Sans MS" panose="030F0702030302020204" pitchFamily="66" charset="0"/>
              </a:rPr>
              <a:t>uf der </a:t>
            </a:r>
            <a:r>
              <a:rPr lang="de-DE" dirty="0" smtClean="0">
                <a:solidFill>
                  <a:srgbClr val="C00000"/>
                </a:solidFill>
                <a:latin typeface="Comic Sans MS" panose="030F0702030302020204" pitchFamily="66" charset="0"/>
              </a:rPr>
              <a:t>interaktionalen Ebene:</a:t>
            </a:r>
          </a:p>
          <a:p>
            <a:pPr marL="0" indent="0">
              <a:buNone/>
            </a:pPr>
            <a:endParaRPr lang="de-DE" dirty="0" smtClean="0">
              <a:solidFill>
                <a:srgbClr val="C00000"/>
              </a:solidFill>
              <a:latin typeface="Comic Sans MS" panose="030F0702030302020204" pitchFamily="66" charset="0"/>
            </a:endParaRPr>
          </a:p>
          <a:p>
            <a:pPr marL="0" indent="0">
              <a:buNone/>
            </a:pPr>
            <a:r>
              <a:rPr lang="de-DE" dirty="0">
                <a:solidFill>
                  <a:srgbClr val="C00000"/>
                </a:solidFill>
                <a:latin typeface="Comic Sans MS" panose="030F0702030302020204" pitchFamily="66" charset="0"/>
              </a:rPr>
              <a:t>	</a:t>
            </a:r>
            <a:r>
              <a:rPr lang="de-DE" dirty="0" smtClean="0">
                <a:solidFill>
                  <a:schemeClr val="bg1">
                    <a:lumMod val="50000"/>
                  </a:schemeClr>
                </a:solidFill>
                <a:latin typeface="Comic Sans MS" panose="030F0702030302020204" pitchFamily="66" charset="0"/>
              </a:rPr>
              <a:t>Veränderung von Beziehungen</a:t>
            </a:r>
          </a:p>
          <a:p>
            <a:pPr marL="0" indent="0">
              <a:buNone/>
            </a:pPr>
            <a:endParaRPr lang="de-DE" dirty="0" smtClean="0">
              <a:solidFill>
                <a:schemeClr val="bg1">
                  <a:lumMod val="50000"/>
                </a:schemeClr>
              </a:solidFill>
              <a:latin typeface="Comic Sans MS" panose="030F0702030302020204" pitchFamily="66" charset="0"/>
            </a:endParaRPr>
          </a:p>
          <a:p>
            <a:pPr marL="0" indent="0">
              <a:buNone/>
            </a:pPr>
            <a:r>
              <a:rPr lang="de-DE" dirty="0" smtClean="0">
                <a:solidFill>
                  <a:schemeClr val="bg1">
                    <a:lumMod val="50000"/>
                  </a:schemeClr>
                </a:solidFill>
                <a:latin typeface="Comic Sans MS" panose="030F0702030302020204" pitchFamily="66" charset="0"/>
              </a:rPr>
              <a:t>			Aufnahme neuer Beziehungen</a:t>
            </a:r>
          </a:p>
          <a:p>
            <a:pPr marL="0" indent="0">
              <a:buNone/>
            </a:pPr>
            <a:endParaRPr lang="de-DE" dirty="0" smtClean="0">
              <a:solidFill>
                <a:schemeClr val="bg1">
                  <a:lumMod val="50000"/>
                </a:schemeClr>
              </a:solidFill>
              <a:latin typeface="Comic Sans MS" panose="030F0702030302020204" pitchFamily="66" charset="0"/>
            </a:endParaRPr>
          </a:p>
          <a:p>
            <a:pPr marL="0" indent="0">
              <a:buNone/>
            </a:pPr>
            <a:r>
              <a:rPr lang="de-DE" dirty="0" smtClean="0">
                <a:solidFill>
                  <a:schemeClr val="bg1">
                    <a:lumMod val="50000"/>
                  </a:schemeClr>
                </a:solidFill>
                <a:latin typeface="Comic Sans MS" panose="030F0702030302020204" pitchFamily="66" charset="0"/>
              </a:rPr>
              <a:t>	Veränderung der Rollenerwartung</a:t>
            </a:r>
            <a:endParaRPr lang="de-DE" dirty="0">
              <a:solidFill>
                <a:schemeClr val="bg1">
                  <a:lumMod val="50000"/>
                </a:schemeClr>
              </a:solidFill>
              <a:latin typeface="Comic Sans MS" panose="030F0702030302020204" pitchFamily="66" charset="0"/>
            </a:endParaRPr>
          </a:p>
        </p:txBody>
      </p:sp>
    </p:spTree>
    <p:extLst>
      <p:ext uri="{BB962C8B-B14F-4D97-AF65-F5344CB8AC3E}">
        <p14:creationId xmlns:p14="http://schemas.microsoft.com/office/powerpoint/2010/main" val="36292749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latin typeface="Bradley Hand ITC" panose="03070402050302030203" pitchFamily="66" charset="0"/>
              </a:rPr>
              <a:t>z</a:t>
            </a:r>
            <a:r>
              <a:rPr lang="de-DE" b="1" dirty="0" smtClean="0">
                <a:latin typeface="Bradley Hand ITC" panose="03070402050302030203" pitchFamily="66" charset="0"/>
              </a:rPr>
              <a:t>u guter Letzt…</a:t>
            </a:r>
            <a:endParaRPr lang="de-DE" b="1" dirty="0">
              <a:latin typeface="Bradley Hand ITC" panose="03070402050302030203" pitchFamily="66" charset="0"/>
            </a:endParaRPr>
          </a:p>
        </p:txBody>
      </p:sp>
      <p:sp>
        <p:nvSpPr>
          <p:cNvPr id="3" name="Fußzeilenplatzhalter 2"/>
          <p:cNvSpPr>
            <a:spLocks noGrp="1"/>
          </p:cNvSpPr>
          <p:nvPr>
            <p:ph type="ftr" sz="quarter" idx="11"/>
          </p:nvPr>
        </p:nvSpPr>
        <p:spPr>
          <a:xfrm>
            <a:off x="1547664" y="6453336"/>
            <a:ext cx="2664296" cy="288032"/>
          </a:xfrm>
        </p:spPr>
        <p:txBody>
          <a:bodyPr/>
          <a:lstStyle/>
          <a:p>
            <a:r>
              <a:rPr lang="de-DE" smtClean="0"/>
              <a:t>marianne mentzel / April 2022</a:t>
            </a:r>
            <a:endParaRPr lang="de-DE" dirty="0"/>
          </a:p>
        </p:txBody>
      </p:sp>
      <p:sp>
        <p:nvSpPr>
          <p:cNvPr id="4" name="Inhaltsplatzhalter 3"/>
          <p:cNvSpPr>
            <a:spLocks noGrp="1"/>
          </p:cNvSpPr>
          <p:nvPr>
            <p:ph sz="quarter" idx="1"/>
          </p:nvPr>
        </p:nvSpPr>
        <p:spPr>
          <a:xfrm>
            <a:off x="1115616" y="1527048"/>
            <a:ext cx="7690056" cy="3558136"/>
          </a:xfrm>
        </p:spPr>
        <p:txBody>
          <a:bodyPr>
            <a:normAutofit fontScale="92500" lnSpcReduction="20000"/>
          </a:bodyPr>
          <a:lstStyle/>
          <a:p>
            <a:pPr marL="0" indent="0">
              <a:buNone/>
            </a:pPr>
            <a:endParaRPr lang="de-DE" dirty="0"/>
          </a:p>
          <a:p>
            <a:pPr marL="0" indent="0">
              <a:buNone/>
            </a:pPr>
            <a:r>
              <a:rPr lang="de-DE" dirty="0">
                <a:solidFill>
                  <a:schemeClr val="bg1">
                    <a:lumMod val="50000"/>
                  </a:schemeClr>
                </a:solidFill>
                <a:latin typeface="Comic Sans MS" panose="030F0702030302020204" pitchFamily="66" charset="0"/>
              </a:rPr>
              <a:t>a</a:t>
            </a:r>
            <a:r>
              <a:rPr lang="de-DE" dirty="0" smtClean="0">
                <a:solidFill>
                  <a:schemeClr val="bg1">
                    <a:lumMod val="50000"/>
                  </a:schemeClr>
                </a:solidFill>
                <a:latin typeface="Comic Sans MS" panose="030F0702030302020204" pitchFamily="66" charset="0"/>
              </a:rPr>
              <a:t>uf der </a:t>
            </a:r>
            <a:r>
              <a:rPr lang="de-DE" dirty="0" smtClean="0">
                <a:solidFill>
                  <a:srgbClr val="C00000"/>
                </a:solidFill>
                <a:latin typeface="Comic Sans MS" panose="030F0702030302020204" pitchFamily="66" charset="0"/>
              </a:rPr>
              <a:t>kontextuellen Ebene</a:t>
            </a:r>
            <a:r>
              <a:rPr lang="de-DE" dirty="0" smtClean="0">
                <a:solidFill>
                  <a:srgbClr val="C00000"/>
                </a:solidFill>
                <a:latin typeface="Comic Sans MS" panose="030F0702030302020204" pitchFamily="66" charset="0"/>
              </a:rPr>
              <a:t>:</a:t>
            </a:r>
          </a:p>
          <a:p>
            <a:pPr marL="0" indent="0">
              <a:buNone/>
            </a:pPr>
            <a:endParaRPr lang="de-DE" dirty="0" smtClean="0">
              <a:solidFill>
                <a:srgbClr val="C00000"/>
              </a:solidFill>
              <a:latin typeface="Comic Sans MS" panose="030F0702030302020204" pitchFamily="66" charset="0"/>
            </a:endParaRPr>
          </a:p>
          <a:p>
            <a:pPr lvl="1">
              <a:buFont typeface="Courier New" panose="02070309020205020404" pitchFamily="49" charset="0"/>
              <a:buChar char="o"/>
            </a:pPr>
            <a:r>
              <a:rPr lang="de-DE" dirty="0" smtClean="0">
                <a:solidFill>
                  <a:schemeClr val="bg1">
                    <a:lumMod val="50000"/>
                  </a:schemeClr>
                </a:solidFill>
                <a:latin typeface="Comic Sans MS" panose="030F0702030302020204" pitchFamily="66" charset="0"/>
              </a:rPr>
              <a:t>Integration unterschiedlicher Lebensbereiche 	Anforderung der Schule, der Familie, </a:t>
            </a:r>
            <a:r>
              <a:rPr lang="de-DE" dirty="0" smtClean="0">
                <a:solidFill>
                  <a:schemeClr val="bg1">
                    <a:lumMod val="50000"/>
                  </a:schemeClr>
                </a:solidFill>
                <a:latin typeface="Comic Sans MS" panose="030F0702030302020204" pitchFamily="66" charset="0"/>
              </a:rPr>
              <a:t>des Berufs,</a:t>
            </a:r>
          </a:p>
          <a:p>
            <a:pPr marL="274320" lvl="1" indent="0">
              <a:buNone/>
            </a:pPr>
            <a:r>
              <a:rPr lang="de-DE" dirty="0" smtClean="0">
                <a:solidFill>
                  <a:schemeClr val="bg1">
                    <a:lumMod val="50000"/>
                  </a:schemeClr>
                </a:solidFill>
                <a:latin typeface="Comic Sans MS" panose="030F0702030302020204" pitchFamily="66" charset="0"/>
              </a:rPr>
              <a:t>         anderer </a:t>
            </a:r>
            <a:r>
              <a:rPr lang="de-DE" dirty="0" smtClean="0">
                <a:solidFill>
                  <a:schemeClr val="bg1">
                    <a:lumMod val="50000"/>
                  </a:schemeClr>
                </a:solidFill>
                <a:latin typeface="Comic Sans MS" panose="030F0702030302020204" pitchFamily="66" charset="0"/>
              </a:rPr>
              <a:t>Wochen- und Tagesrhythmus</a:t>
            </a:r>
          </a:p>
          <a:p>
            <a:pPr lvl="1">
              <a:buFont typeface="Courier New" panose="02070309020205020404" pitchFamily="49" charset="0"/>
              <a:buChar char="o"/>
            </a:pPr>
            <a:endParaRPr lang="de-DE" dirty="0" smtClean="0">
              <a:solidFill>
                <a:schemeClr val="bg1">
                  <a:lumMod val="50000"/>
                </a:schemeClr>
              </a:solidFill>
              <a:latin typeface="Comic Sans MS" panose="030F0702030302020204" pitchFamily="66" charset="0"/>
            </a:endParaRPr>
          </a:p>
          <a:p>
            <a:pPr lvl="1">
              <a:buFont typeface="Courier New" panose="02070309020205020404" pitchFamily="49" charset="0"/>
              <a:buChar char="o"/>
            </a:pPr>
            <a:r>
              <a:rPr lang="de-DE" dirty="0" smtClean="0">
                <a:solidFill>
                  <a:schemeClr val="bg1">
                    <a:lumMod val="50000"/>
                  </a:schemeClr>
                </a:solidFill>
                <a:latin typeface="Comic Sans MS" panose="030F0702030302020204" pitchFamily="66" charset="0"/>
              </a:rPr>
              <a:t>neue Strukturen und Inhalte</a:t>
            </a:r>
          </a:p>
          <a:p>
            <a:pPr lvl="1">
              <a:buFont typeface="Courier New" panose="02070309020205020404" pitchFamily="49" charset="0"/>
              <a:buChar char="o"/>
            </a:pPr>
            <a:endParaRPr lang="de-DE" dirty="0" smtClean="0">
              <a:solidFill>
                <a:schemeClr val="bg1">
                  <a:lumMod val="50000"/>
                </a:schemeClr>
              </a:solidFill>
              <a:latin typeface="Comic Sans MS" panose="030F0702030302020204" pitchFamily="66" charset="0"/>
            </a:endParaRPr>
          </a:p>
          <a:p>
            <a:pPr lvl="1">
              <a:buFont typeface="Courier New" panose="02070309020205020404" pitchFamily="49" charset="0"/>
              <a:buChar char="o"/>
            </a:pPr>
            <a:r>
              <a:rPr lang="de-DE" dirty="0" smtClean="0">
                <a:solidFill>
                  <a:schemeClr val="bg1">
                    <a:lumMod val="50000"/>
                  </a:schemeClr>
                </a:solidFill>
                <a:latin typeface="Comic Sans MS" panose="030F0702030302020204" pitchFamily="66" charset="0"/>
              </a:rPr>
              <a:t>weiter familiäre Übergänge</a:t>
            </a:r>
            <a:endParaRPr lang="de-DE" dirty="0">
              <a:solidFill>
                <a:schemeClr val="bg1">
                  <a:lumMod val="50000"/>
                </a:schemeClr>
              </a:solidFill>
              <a:latin typeface="Comic Sans MS" panose="030F0702030302020204" pitchFamily="66" charset="0"/>
            </a:endParaRPr>
          </a:p>
        </p:txBody>
      </p:sp>
    </p:spTree>
    <p:extLst>
      <p:ext uri="{BB962C8B-B14F-4D97-AF65-F5344CB8AC3E}">
        <p14:creationId xmlns:p14="http://schemas.microsoft.com/office/powerpoint/2010/main" val="20666017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81891" y="-99392"/>
            <a:ext cx="8534400" cy="2952328"/>
          </a:xfrm>
        </p:spPr>
        <p:txBody>
          <a:bodyPr>
            <a:noAutofit/>
          </a:bodyPr>
          <a:lstStyle/>
          <a:p>
            <a:r>
              <a:rPr lang="de-DE" sz="6000" b="1" dirty="0" smtClean="0">
                <a:solidFill>
                  <a:schemeClr val="accent2">
                    <a:lumMod val="60000"/>
                    <a:lumOff val="40000"/>
                  </a:schemeClr>
                </a:solidFill>
                <a:latin typeface="Bradley Hand ITC" panose="03070402050302030203" pitchFamily="66" charset="0"/>
              </a:rPr>
              <a:t>Schritt für Schritt</a:t>
            </a:r>
            <a:endParaRPr lang="de-DE" sz="6000" b="1" dirty="0">
              <a:solidFill>
                <a:schemeClr val="accent2">
                  <a:lumMod val="60000"/>
                  <a:lumOff val="40000"/>
                </a:schemeClr>
              </a:solidFill>
              <a:latin typeface="Bradley Hand ITC" panose="03070402050302030203" pitchFamily="66" charset="0"/>
            </a:endParaRPr>
          </a:p>
        </p:txBody>
      </p:sp>
      <p:sp>
        <p:nvSpPr>
          <p:cNvPr id="3" name="Fußzeilenplatzhalter 2"/>
          <p:cNvSpPr>
            <a:spLocks noGrp="1"/>
          </p:cNvSpPr>
          <p:nvPr>
            <p:ph type="ftr" sz="quarter" idx="11"/>
          </p:nvPr>
        </p:nvSpPr>
        <p:spPr/>
        <p:txBody>
          <a:bodyPr/>
          <a:lstStyle/>
          <a:p>
            <a:r>
              <a:rPr lang="de-DE" smtClean="0"/>
              <a:t>marianne mentzel / April 2022</a:t>
            </a:r>
            <a:endParaRPr lang="de-DE"/>
          </a:p>
        </p:txBody>
      </p:sp>
      <p:pic>
        <p:nvPicPr>
          <p:cNvPr id="4098"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rot="1817892">
            <a:off x="2949903" y="3168431"/>
            <a:ext cx="2197570" cy="24428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487794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z="3600" b="1" dirty="0">
                <a:solidFill>
                  <a:schemeClr val="accent2">
                    <a:lumMod val="60000"/>
                    <a:lumOff val="40000"/>
                  </a:schemeClr>
                </a:solidFill>
                <a:latin typeface="Bradley Hand ITC" panose="03070402050302030203" pitchFamily="66" charset="0"/>
              </a:rPr>
              <a:t>Schritt für Schritt</a:t>
            </a:r>
            <a:endParaRPr lang="de-DE" dirty="0"/>
          </a:p>
        </p:txBody>
      </p:sp>
      <p:sp>
        <p:nvSpPr>
          <p:cNvPr id="3" name="Fußzeilenplatzhalter 2"/>
          <p:cNvSpPr>
            <a:spLocks noGrp="1"/>
          </p:cNvSpPr>
          <p:nvPr>
            <p:ph type="ftr" sz="quarter" idx="11"/>
          </p:nvPr>
        </p:nvSpPr>
        <p:spPr/>
        <p:txBody>
          <a:bodyPr/>
          <a:lstStyle/>
          <a:p>
            <a:r>
              <a:rPr lang="de-DE" smtClean="0"/>
              <a:t>marianne mentzel / April 2022</a:t>
            </a:r>
            <a:endParaRPr lang="de-DE"/>
          </a:p>
        </p:txBody>
      </p:sp>
      <p:sp>
        <p:nvSpPr>
          <p:cNvPr id="6" name="Inhaltsplatzhalter 5"/>
          <p:cNvSpPr>
            <a:spLocks noGrp="1"/>
          </p:cNvSpPr>
          <p:nvPr>
            <p:ph sz="quarter" idx="1"/>
          </p:nvPr>
        </p:nvSpPr>
        <p:spPr/>
        <p:txBody>
          <a:bodyPr>
            <a:normAutofit fontScale="92500"/>
          </a:bodyPr>
          <a:lstStyle/>
          <a:p>
            <a:endParaRPr lang="de-DE" dirty="0" smtClean="0"/>
          </a:p>
          <a:p>
            <a:pPr marL="0" indent="0" algn="ctr">
              <a:buNone/>
            </a:pPr>
            <a:r>
              <a:rPr lang="de-DE" sz="5400" dirty="0" smtClean="0">
                <a:solidFill>
                  <a:schemeClr val="bg1">
                    <a:lumMod val="50000"/>
                  </a:schemeClr>
                </a:solidFill>
                <a:latin typeface="Comic Sans MS" panose="030F0702030302020204" pitchFamily="66" charset="0"/>
              </a:rPr>
              <a:t>Übergänge in der Bildungsbiographie bedürfen einer besonderen pädagogischen Aufmerksamkeit</a:t>
            </a:r>
            <a:endParaRPr lang="de-DE" sz="5400" dirty="0">
              <a:solidFill>
                <a:schemeClr val="bg1">
                  <a:lumMod val="50000"/>
                </a:schemeClr>
              </a:solidFill>
              <a:latin typeface="Comic Sans MS" panose="030F0702030302020204" pitchFamily="66" charset="0"/>
            </a:endParaRPr>
          </a:p>
        </p:txBody>
      </p:sp>
    </p:spTree>
    <p:extLst>
      <p:ext uri="{BB962C8B-B14F-4D97-AF65-F5344CB8AC3E}">
        <p14:creationId xmlns:p14="http://schemas.microsoft.com/office/powerpoint/2010/main" val="397902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latin typeface="Comic Sans MS" panose="030F0702030302020204" pitchFamily="66" charset="0"/>
              </a:rPr>
              <a:t>d</a:t>
            </a:r>
            <a:r>
              <a:rPr lang="de-DE" dirty="0" smtClean="0">
                <a:latin typeface="Comic Sans MS" panose="030F0702030302020204" pitchFamily="66" charset="0"/>
              </a:rPr>
              <a:t>en </a:t>
            </a:r>
            <a:r>
              <a:rPr lang="de-DE" dirty="0" smtClean="0">
                <a:latin typeface="Comic Sans MS" panose="030F0702030302020204" pitchFamily="66" charset="0"/>
              </a:rPr>
              <a:t>Übergangsprozess </a:t>
            </a:r>
            <a:r>
              <a:rPr lang="de-DE" dirty="0" smtClean="0">
                <a:latin typeface="Comic Sans MS" panose="030F0702030302020204" pitchFamily="66" charset="0"/>
              </a:rPr>
              <a:t>transparent machen</a:t>
            </a:r>
            <a:endParaRPr lang="de-DE" dirty="0">
              <a:latin typeface="Comic Sans MS" panose="030F0702030302020204" pitchFamily="66" charset="0"/>
            </a:endParaRPr>
          </a:p>
        </p:txBody>
      </p:sp>
      <p:sp>
        <p:nvSpPr>
          <p:cNvPr id="3" name="Fußzeilenplatzhalter 2"/>
          <p:cNvSpPr>
            <a:spLocks noGrp="1"/>
          </p:cNvSpPr>
          <p:nvPr>
            <p:ph type="ftr" sz="quarter" idx="11"/>
          </p:nvPr>
        </p:nvSpPr>
        <p:spPr/>
        <p:txBody>
          <a:bodyPr/>
          <a:lstStyle/>
          <a:p>
            <a:r>
              <a:rPr lang="de-DE" smtClean="0"/>
              <a:t>marianne mentzel / April 2022</a:t>
            </a:r>
            <a:endParaRPr lang="de-DE"/>
          </a:p>
        </p:txBody>
      </p:sp>
      <p:sp>
        <p:nvSpPr>
          <p:cNvPr id="4" name="Inhaltsplatzhalter 3"/>
          <p:cNvSpPr>
            <a:spLocks noGrp="1"/>
          </p:cNvSpPr>
          <p:nvPr>
            <p:ph sz="quarter" idx="1"/>
          </p:nvPr>
        </p:nvSpPr>
        <p:spPr/>
        <p:txBody>
          <a:bodyPr/>
          <a:lstStyle/>
          <a:p>
            <a:pPr marL="0" indent="0">
              <a:buNone/>
            </a:pPr>
            <a:r>
              <a:rPr lang="de-DE" dirty="0" smtClean="0"/>
              <a:t> </a:t>
            </a:r>
          </a:p>
          <a:p>
            <a:pPr>
              <a:buFont typeface="Wingdings" panose="05000000000000000000" pitchFamily="2" charset="2"/>
              <a:buChar char="ü"/>
            </a:pPr>
            <a:r>
              <a:rPr lang="de-DE" dirty="0">
                <a:solidFill>
                  <a:schemeClr val="bg1">
                    <a:lumMod val="50000"/>
                  </a:schemeClr>
                </a:solidFill>
                <a:latin typeface="Comic Sans MS" panose="030F0702030302020204" pitchFamily="66" charset="0"/>
              </a:rPr>
              <a:t>w</a:t>
            </a:r>
            <a:r>
              <a:rPr lang="de-DE" dirty="0" smtClean="0">
                <a:solidFill>
                  <a:schemeClr val="bg1">
                    <a:lumMod val="50000"/>
                  </a:schemeClr>
                </a:solidFill>
                <a:latin typeface="Comic Sans MS" panose="030F0702030302020204" pitchFamily="66" charset="0"/>
              </a:rPr>
              <a:t>as ist das Ziel?</a:t>
            </a:r>
          </a:p>
          <a:p>
            <a:pPr>
              <a:buFont typeface="Wingdings" panose="05000000000000000000" pitchFamily="2" charset="2"/>
              <a:buChar char="ü"/>
            </a:pPr>
            <a:r>
              <a:rPr lang="de-DE" dirty="0">
                <a:solidFill>
                  <a:schemeClr val="bg1">
                    <a:lumMod val="50000"/>
                  </a:schemeClr>
                </a:solidFill>
                <a:latin typeface="Comic Sans MS" panose="030F0702030302020204" pitchFamily="66" charset="0"/>
              </a:rPr>
              <a:t>w</a:t>
            </a:r>
            <a:r>
              <a:rPr lang="de-DE" dirty="0" smtClean="0">
                <a:solidFill>
                  <a:schemeClr val="bg1">
                    <a:lumMod val="50000"/>
                  </a:schemeClr>
                </a:solidFill>
                <a:latin typeface="Comic Sans MS" panose="030F0702030302020204" pitchFamily="66" charset="0"/>
              </a:rPr>
              <a:t>elche Akteure sind involviert?</a:t>
            </a:r>
          </a:p>
          <a:p>
            <a:pPr>
              <a:buFont typeface="Wingdings" panose="05000000000000000000" pitchFamily="2" charset="2"/>
              <a:buChar char="ü"/>
            </a:pPr>
            <a:r>
              <a:rPr lang="de-DE" dirty="0">
                <a:solidFill>
                  <a:schemeClr val="bg1">
                    <a:lumMod val="50000"/>
                  </a:schemeClr>
                </a:solidFill>
                <a:latin typeface="Comic Sans MS" panose="030F0702030302020204" pitchFamily="66" charset="0"/>
              </a:rPr>
              <a:t>w</a:t>
            </a:r>
            <a:r>
              <a:rPr lang="de-DE" dirty="0" smtClean="0">
                <a:solidFill>
                  <a:schemeClr val="bg1">
                    <a:lumMod val="50000"/>
                  </a:schemeClr>
                </a:solidFill>
                <a:latin typeface="Comic Sans MS" panose="030F0702030302020204" pitchFamily="66" charset="0"/>
              </a:rPr>
              <a:t>er ist </a:t>
            </a:r>
            <a:r>
              <a:rPr lang="de-DE" dirty="0" err="1" smtClean="0">
                <a:solidFill>
                  <a:schemeClr val="bg1">
                    <a:lumMod val="50000"/>
                  </a:schemeClr>
                </a:solidFill>
                <a:latin typeface="Comic Sans MS" panose="030F0702030302020204" pitchFamily="66" charset="0"/>
              </a:rPr>
              <a:t>Bewältiger</a:t>
            </a:r>
            <a:r>
              <a:rPr lang="de-DE" dirty="0" smtClean="0">
                <a:solidFill>
                  <a:schemeClr val="bg1">
                    <a:lumMod val="50000"/>
                  </a:schemeClr>
                </a:solidFill>
                <a:latin typeface="Comic Sans MS" panose="030F0702030302020204" pitchFamily="66" charset="0"/>
              </a:rPr>
              <a:t>?</a:t>
            </a:r>
          </a:p>
          <a:p>
            <a:pPr>
              <a:buFont typeface="Wingdings" panose="05000000000000000000" pitchFamily="2" charset="2"/>
              <a:buChar char="ü"/>
            </a:pPr>
            <a:r>
              <a:rPr lang="de-DE" dirty="0">
                <a:solidFill>
                  <a:schemeClr val="bg1">
                    <a:lumMod val="50000"/>
                  </a:schemeClr>
                </a:solidFill>
                <a:latin typeface="Comic Sans MS" panose="030F0702030302020204" pitchFamily="66" charset="0"/>
              </a:rPr>
              <a:t>w</a:t>
            </a:r>
            <a:r>
              <a:rPr lang="de-DE" dirty="0" smtClean="0">
                <a:solidFill>
                  <a:schemeClr val="bg1">
                    <a:lumMod val="50000"/>
                  </a:schemeClr>
                </a:solidFill>
                <a:latin typeface="Comic Sans MS" panose="030F0702030302020204" pitchFamily="66" charset="0"/>
              </a:rPr>
              <a:t>er moderiert?</a:t>
            </a:r>
          </a:p>
          <a:p>
            <a:pPr>
              <a:buFont typeface="Wingdings" panose="05000000000000000000" pitchFamily="2" charset="2"/>
              <a:buChar char="ü"/>
            </a:pPr>
            <a:r>
              <a:rPr lang="de-DE" dirty="0">
                <a:solidFill>
                  <a:schemeClr val="bg1">
                    <a:lumMod val="50000"/>
                  </a:schemeClr>
                </a:solidFill>
                <a:latin typeface="Comic Sans MS" panose="030F0702030302020204" pitchFamily="66" charset="0"/>
              </a:rPr>
              <a:t>w</a:t>
            </a:r>
            <a:r>
              <a:rPr lang="de-DE" dirty="0" smtClean="0">
                <a:solidFill>
                  <a:schemeClr val="bg1">
                    <a:lumMod val="50000"/>
                  </a:schemeClr>
                </a:solidFill>
                <a:latin typeface="Comic Sans MS" panose="030F0702030302020204" pitchFamily="66" charset="0"/>
              </a:rPr>
              <a:t>elche Basiskompetenzen 		</a:t>
            </a:r>
            <a:r>
              <a:rPr lang="de-DE" b="1" dirty="0" smtClean="0">
                <a:solidFill>
                  <a:schemeClr val="bg1">
                    <a:lumMod val="50000"/>
                  </a:schemeClr>
                </a:solidFill>
                <a:latin typeface="Comic Sans MS" panose="030F0702030302020204" pitchFamily="66" charset="0"/>
              </a:rPr>
              <a:t>und</a:t>
            </a:r>
          </a:p>
          <a:p>
            <a:pPr>
              <a:buFont typeface="Wingdings" panose="05000000000000000000" pitchFamily="2" charset="2"/>
              <a:buChar char="ü"/>
            </a:pPr>
            <a:r>
              <a:rPr lang="de-DE" dirty="0">
                <a:solidFill>
                  <a:schemeClr val="bg1">
                    <a:lumMod val="50000"/>
                  </a:schemeClr>
                </a:solidFill>
                <a:latin typeface="Comic Sans MS" panose="030F0702030302020204" pitchFamily="66" charset="0"/>
              </a:rPr>
              <a:t>w</a:t>
            </a:r>
            <a:r>
              <a:rPr lang="de-DE" dirty="0" smtClean="0">
                <a:solidFill>
                  <a:schemeClr val="bg1">
                    <a:lumMod val="50000"/>
                  </a:schemeClr>
                </a:solidFill>
                <a:latin typeface="Comic Sans MS" panose="030F0702030302020204" pitchFamily="66" charset="0"/>
              </a:rPr>
              <a:t>elche schulnahen Vorläuferfertigkeiten sind nötig?</a:t>
            </a:r>
            <a:endParaRPr lang="de-DE" dirty="0">
              <a:solidFill>
                <a:schemeClr val="bg1">
                  <a:lumMod val="50000"/>
                </a:schemeClr>
              </a:solidFill>
              <a:latin typeface="Comic Sans MS" panose="030F0702030302020204" pitchFamily="66" charset="0"/>
            </a:endParaRPr>
          </a:p>
        </p:txBody>
      </p:sp>
    </p:spTree>
    <p:extLst>
      <p:ext uri="{BB962C8B-B14F-4D97-AF65-F5344CB8AC3E}">
        <p14:creationId xmlns:p14="http://schemas.microsoft.com/office/powerpoint/2010/main" val="41634580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latin typeface="Comic Sans MS" panose="030F0702030302020204" pitchFamily="66" charset="0"/>
              </a:rPr>
              <a:t>d</a:t>
            </a:r>
            <a:r>
              <a:rPr lang="de-DE" dirty="0" smtClean="0">
                <a:latin typeface="Comic Sans MS" panose="030F0702030302020204" pitchFamily="66" charset="0"/>
              </a:rPr>
              <a:t>en Übergangsprozess transparent machen</a:t>
            </a:r>
            <a:endParaRPr lang="de-DE" dirty="0">
              <a:latin typeface="Comic Sans MS" panose="030F0702030302020204" pitchFamily="66" charset="0"/>
            </a:endParaRPr>
          </a:p>
        </p:txBody>
      </p:sp>
      <p:sp>
        <p:nvSpPr>
          <p:cNvPr id="3" name="Fußzeilenplatzhalter 2"/>
          <p:cNvSpPr>
            <a:spLocks noGrp="1"/>
          </p:cNvSpPr>
          <p:nvPr>
            <p:ph type="ftr" sz="quarter" idx="11"/>
          </p:nvPr>
        </p:nvSpPr>
        <p:spPr/>
        <p:txBody>
          <a:bodyPr/>
          <a:lstStyle/>
          <a:p>
            <a:r>
              <a:rPr lang="de-DE" smtClean="0"/>
              <a:t>marianne mentzel / April 2022</a:t>
            </a:r>
            <a:endParaRPr lang="de-DE"/>
          </a:p>
        </p:txBody>
      </p:sp>
      <p:sp>
        <p:nvSpPr>
          <p:cNvPr id="4" name="Inhaltsplatzhalter 3"/>
          <p:cNvSpPr>
            <a:spLocks noGrp="1"/>
          </p:cNvSpPr>
          <p:nvPr>
            <p:ph sz="quarter" idx="1"/>
          </p:nvPr>
        </p:nvSpPr>
        <p:spPr/>
        <p:txBody>
          <a:bodyPr/>
          <a:lstStyle/>
          <a:p>
            <a:pPr marL="0" indent="0">
              <a:buNone/>
            </a:pPr>
            <a:endParaRPr lang="de-DE" dirty="0" smtClean="0"/>
          </a:p>
          <a:p>
            <a:pPr marL="0" indent="0">
              <a:buNone/>
            </a:pPr>
            <a:endParaRPr lang="de-DE" dirty="0" smtClean="0"/>
          </a:p>
          <a:p>
            <a:pPr>
              <a:buFont typeface="Wingdings" panose="05000000000000000000" pitchFamily="2" charset="2"/>
              <a:buChar char="Ø"/>
            </a:pPr>
            <a:r>
              <a:rPr lang="de-DE" dirty="0">
                <a:solidFill>
                  <a:schemeClr val="bg1">
                    <a:lumMod val="50000"/>
                  </a:schemeClr>
                </a:solidFill>
                <a:latin typeface="Comic Sans MS" panose="030F0702030302020204" pitchFamily="66" charset="0"/>
              </a:rPr>
              <a:t>e</a:t>
            </a:r>
            <a:r>
              <a:rPr lang="de-DE" dirty="0" smtClean="0">
                <a:solidFill>
                  <a:schemeClr val="bg1">
                    <a:lumMod val="50000"/>
                  </a:schemeClr>
                </a:solidFill>
                <a:latin typeface="Comic Sans MS" panose="030F0702030302020204" pitchFamily="66" charset="0"/>
              </a:rPr>
              <a:t>in Schulkind wird das Kind erst in der Schule</a:t>
            </a:r>
          </a:p>
          <a:p>
            <a:pPr marL="0" indent="0">
              <a:buNone/>
            </a:pPr>
            <a:r>
              <a:rPr lang="de-DE" dirty="0" smtClean="0">
                <a:solidFill>
                  <a:schemeClr val="bg1">
                    <a:lumMod val="50000"/>
                  </a:schemeClr>
                </a:solidFill>
                <a:latin typeface="Comic Sans MS" panose="030F0702030302020204" pitchFamily="66" charset="0"/>
              </a:rPr>
              <a:t>   (Übergangsprozesse)</a:t>
            </a:r>
          </a:p>
          <a:p>
            <a:pPr>
              <a:buFont typeface="Wingdings" panose="05000000000000000000" pitchFamily="2" charset="2"/>
              <a:buChar char="Ø"/>
            </a:pPr>
            <a:r>
              <a:rPr lang="de-DE" dirty="0">
                <a:solidFill>
                  <a:schemeClr val="bg1">
                    <a:lumMod val="50000"/>
                  </a:schemeClr>
                </a:solidFill>
                <a:latin typeface="Comic Sans MS" panose="030F0702030302020204" pitchFamily="66" charset="0"/>
              </a:rPr>
              <a:t>d</a:t>
            </a:r>
            <a:r>
              <a:rPr lang="de-DE" dirty="0" smtClean="0">
                <a:solidFill>
                  <a:schemeClr val="bg1">
                    <a:lumMod val="50000"/>
                  </a:schemeClr>
                </a:solidFill>
                <a:latin typeface="Comic Sans MS" panose="030F0702030302020204" pitchFamily="66" charset="0"/>
              </a:rPr>
              <a:t>ieser Prozess dauert individuell unterschiedlich lange</a:t>
            </a:r>
          </a:p>
          <a:p>
            <a:pPr>
              <a:buFont typeface="Wingdings" panose="05000000000000000000" pitchFamily="2" charset="2"/>
              <a:buChar char="Ø"/>
            </a:pPr>
            <a:r>
              <a:rPr lang="de-DE" dirty="0">
                <a:solidFill>
                  <a:schemeClr val="bg1">
                    <a:lumMod val="50000"/>
                  </a:schemeClr>
                </a:solidFill>
                <a:latin typeface="Comic Sans MS" panose="030F0702030302020204" pitchFamily="66" charset="0"/>
              </a:rPr>
              <a:t>d</a:t>
            </a:r>
            <a:r>
              <a:rPr lang="de-DE" dirty="0" smtClean="0">
                <a:solidFill>
                  <a:schemeClr val="bg1">
                    <a:lumMod val="50000"/>
                  </a:schemeClr>
                </a:solidFill>
                <a:latin typeface="Comic Sans MS" panose="030F0702030302020204" pitchFamily="66" charset="0"/>
              </a:rPr>
              <a:t>abei gilt es auch unterschiedliche Bewältigungsreaktionen wahrzunehmen</a:t>
            </a:r>
            <a:endParaRPr lang="de-DE" dirty="0">
              <a:solidFill>
                <a:schemeClr val="bg1">
                  <a:lumMod val="50000"/>
                </a:schemeClr>
              </a:solidFill>
              <a:latin typeface="Comic Sans MS" panose="030F0702030302020204" pitchFamily="66" charset="0"/>
            </a:endParaRPr>
          </a:p>
        </p:txBody>
      </p:sp>
    </p:spTree>
    <p:extLst>
      <p:ext uri="{BB962C8B-B14F-4D97-AF65-F5344CB8AC3E}">
        <p14:creationId xmlns:p14="http://schemas.microsoft.com/office/powerpoint/2010/main" val="11686398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b="1" dirty="0" smtClean="0">
                <a:solidFill>
                  <a:srgbClr val="C00000"/>
                </a:solidFill>
                <a:latin typeface="Comic Sans MS" panose="030F0702030302020204" pitchFamily="66" charset="0"/>
              </a:rPr>
              <a:t>Schulfähigkeit – erfolgreich starten</a:t>
            </a:r>
            <a:endParaRPr lang="de-DE" b="1" dirty="0">
              <a:solidFill>
                <a:srgbClr val="C00000"/>
              </a:solidFill>
              <a:latin typeface="Comic Sans MS" panose="030F0702030302020204" pitchFamily="66" charset="0"/>
            </a:endParaRPr>
          </a:p>
        </p:txBody>
      </p:sp>
      <p:sp>
        <p:nvSpPr>
          <p:cNvPr id="6" name="Fußzeilenplatzhalter 5"/>
          <p:cNvSpPr>
            <a:spLocks noGrp="1"/>
          </p:cNvSpPr>
          <p:nvPr>
            <p:ph type="ftr" sz="quarter" idx="11"/>
          </p:nvPr>
        </p:nvSpPr>
        <p:spPr/>
        <p:txBody>
          <a:bodyPr/>
          <a:lstStyle/>
          <a:p>
            <a:r>
              <a:rPr lang="de-DE" smtClean="0"/>
              <a:t>marianne mentzel / April 2022</a:t>
            </a:r>
            <a:endParaRPr lang="de-DE" dirty="0"/>
          </a:p>
        </p:txBody>
      </p:sp>
      <p:sp>
        <p:nvSpPr>
          <p:cNvPr id="5" name="Inhaltsplatzhalter 4"/>
          <p:cNvSpPr>
            <a:spLocks noGrp="1"/>
          </p:cNvSpPr>
          <p:nvPr>
            <p:ph sz="quarter" idx="1"/>
          </p:nvPr>
        </p:nvSpPr>
        <p:spPr/>
        <p:txBody>
          <a:bodyPr>
            <a:normAutofit/>
          </a:bodyPr>
          <a:lstStyle/>
          <a:p>
            <a:pPr algn="ctr">
              <a:buFont typeface="Wingdings" panose="05000000000000000000" pitchFamily="2" charset="2"/>
              <a:buChar char="ü"/>
            </a:pPr>
            <a:endParaRPr lang="de-DE" sz="4000" dirty="0" smtClean="0">
              <a:solidFill>
                <a:schemeClr val="bg1">
                  <a:lumMod val="50000"/>
                </a:schemeClr>
              </a:solidFill>
            </a:endParaRPr>
          </a:p>
          <a:p>
            <a:pPr>
              <a:buFont typeface="Wingdings" panose="05000000000000000000" pitchFamily="2" charset="2"/>
              <a:buChar char="ü"/>
            </a:pPr>
            <a:r>
              <a:rPr lang="de-DE" sz="5400" b="1" dirty="0" smtClean="0">
                <a:solidFill>
                  <a:schemeClr val="bg1">
                    <a:lumMod val="50000"/>
                  </a:schemeClr>
                </a:solidFill>
                <a:latin typeface="Bradley Hand ITC" panose="03070402050302030203" pitchFamily="66" charset="0"/>
              </a:rPr>
              <a:t>Schulfähigkeit</a:t>
            </a:r>
          </a:p>
          <a:p>
            <a:pPr lvl="8">
              <a:buFont typeface="Wingdings" panose="05000000000000000000" pitchFamily="2" charset="2"/>
              <a:buChar char="ü"/>
            </a:pPr>
            <a:r>
              <a:rPr lang="de-DE" sz="5000" b="1" dirty="0" smtClean="0">
                <a:solidFill>
                  <a:schemeClr val="bg1">
                    <a:lumMod val="50000"/>
                  </a:schemeClr>
                </a:solidFill>
                <a:latin typeface="Bradley Hand ITC" panose="03070402050302030203" pitchFamily="66" charset="0"/>
              </a:rPr>
              <a:t>Schulreif</a:t>
            </a:r>
          </a:p>
          <a:p>
            <a:pPr lvl="5">
              <a:buFont typeface="Wingdings" panose="05000000000000000000" pitchFamily="2" charset="2"/>
              <a:buChar char="ü"/>
            </a:pPr>
            <a:r>
              <a:rPr lang="de-DE" sz="5400" b="1" dirty="0" smtClean="0">
                <a:solidFill>
                  <a:schemeClr val="bg1">
                    <a:lumMod val="50000"/>
                  </a:schemeClr>
                </a:solidFill>
                <a:latin typeface="Bradley Hand ITC" panose="03070402050302030203" pitchFamily="66" charset="0"/>
              </a:rPr>
              <a:t>Schulbereitschaft</a:t>
            </a:r>
          </a:p>
          <a:p>
            <a:pPr lvl="5">
              <a:buFont typeface="Wingdings" panose="05000000000000000000" pitchFamily="2" charset="2"/>
              <a:buChar char="ü"/>
            </a:pPr>
            <a:endParaRPr lang="de-DE" sz="5400" b="1" dirty="0">
              <a:solidFill>
                <a:schemeClr val="bg1">
                  <a:lumMod val="50000"/>
                </a:schemeClr>
              </a:solidFill>
            </a:endParaRPr>
          </a:p>
          <a:p>
            <a:pPr lvl="5">
              <a:buFont typeface="Wingdings" panose="05000000000000000000" pitchFamily="2" charset="2"/>
              <a:buChar char="ü"/>
            </a:pPr>
            <a:endParaRPr lang="de-DE" sz="5400" b="1" dirty="0" smtClean="0">
              <a:solidFill>
                <a:schemeClr val="bg1">
                  <a:lumMod val="50000"/>
                </a:schemeClr>
              </a:solidFill>
            </a:endParaRPr>
          </a:p>
          <a:p>
            <a:pPr lvl="5">
              <a:buFont typeface="Wingdings" panose="05000000000000000000" pitchFamily="2" charset="2"/>
              <a:buChar char="ü"/>
            </a:pPr>
            <a:endParaRPr lang="de-DE" sz="5400" b="1" dirty="0" smtClean="0">
              <a:solidFill>
                <a:schemeClr val="bg1">
                  <a:lumMod val="50000"/>
                </a:schemeClr>
              </a:solidFill>
            </a:endParaRPr>
          </a:p>
        </p:txBody>
      </p:sp>
    </p:spTree>
    <p:extLst>
      <p:ext uri="{BB962C8B-B14F-4D97-AF65-F5344CB8AC3E}">
        <p14:creationId xmlns:p14="http://schemas.microsoft.com/office/powerpoint/2010/main" val="15774984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latin typeface="Comic Sans MS" panose="030F0702030302020204" pitchFamily="66" charset="0"/>
              </a:rPr>
              <a:t>d</a:t>
            </a:r>
            <a:r>
              <a:rPr lang="de-DE" dirty="0" smtClean="0">
                <a:latin typeface="Comic Sans MS" panose="030F0702030302020204" pitchFamily="66" charset="0"/>
              </a:rPr>
              <a:t>en Übergansprozess transparent machen</a:t>
            </a:r>
            <a:endParaRPr lang="de-DE" dirty="0">
              <a:latin typeface="Comic Sans MS" panose="030F0702030302020204" pitchFamily="66" charset="0"/>
            </a:endParaRPr>
          </a:p>
        </p:txBody>
      </p:sp>
      <p:sp>
        <p:nvSpPr>
          <p:cNvPr id="3" name="Fußzeilenplatzhalter 2"/>
          <p:cNvSpPr>
            <a:spLocks noGrp="1"/>
          </p:cNvSpPr>
          <p:nvPr>
            <p:ph type="ftr" sz="quarter" idx="11"/>
          </p:nvPr>
        </p:nvSpPr>
        <p:spPr/>
        <p:txBody>
          <a:bodyPr/>
          <a:lstStyle/>
          <a:p>
            <a:r>
              <a:rPr lang="de-DE" smtClean="0"/>
              <a:t>marianne mentzel / April 2022</a:t>
            </a:r>
            <a:endParaRPr lang="de-DE"/>
          </a:p>
        </p:txBody>
      </p:sp>
      <p:sp>
        <p:nvSpPr>
          <p:cNvPr id="4" name="Inhaltsplatzhalter 3"/>
          <p:cNvSpPr>
            <a:spLocks noGrp="1"/>
          </p:cNvSpPr>
          <p:nvPr>
            <p:ph sz="quarter" idx="1"/>
          </p:nvPr>
        </p:nvSpPr>
        <p:spPr/>
        <p:txBody>
          <a:bodyPr/>
          <a:lstStyle/>
          <a:p>
            <a:pPr marL="0" indent="0">
              <a:buNone/>
            </a:pPr>
            <a:endParaRPr lang="de-DE" dirty="0" smtClean="0"/>
          </a:p>
          <a:p>
            <a:pPr marL="0" indent="0">
              <a:buNone/>
            </a:pPr>
            <a:r>
              <a:rPr lang="de-DE" b="1" dirty="0" smtClean="0">
                <a:solidFill>
                  <a:schemeClr val="accent2"/>
                </a:solidFill>
                <a:latin typeface="Comic Sans MS" panose="030F0702030302020204" pitchFamily="66" charset="0"/>
              </a:rPr>
              <a:t>Akteure, die die Transition bewältigen</a:t>
            </a:r>
          </a:p>
          <a:p>
            <a:pPr marL="0" indent="0">
              <a:buNone/>
            </a:pPr>
            <a:r>
              <a:rPr lang="de-DE" dirty="0">
                <a:solidFill>
                  <a:schemeClr val="bg1">
                    <a:lumMod val="50000"/>
                  </a:schemeClr>
                </a:solidFill>
                <a:latin typeface="Comic Sans MS" panose="030F0702030302020204" pitchFamily="66" charset="0"/>
              </a:rPr>
              <a:t>	</a:t>
            </a:r>
            <a:r>
              <a:rPr lang="de-DE" dirty="0" smtClean="0">
                <a:solidFill>
                  <a:schemeClr val="bg1">
                    <a:lumMod val="50000"/>
                  </a:schemeClr>
                </a:solidFill>
                <a:latin typeface="Comic Sans MS" panose="030F0702030302020204" pitchFamily="66" charset="0"/>
              </a:rPr>
              <a:t>Mädchen und Jungen, Mütter und Väter</a:t>
            </a:r>
          </a:p>
          <a:p>
            <a:pPr marL="0" indent="0">
              <a:buNone/>
            </a:pPr>
            <a:endParaRPr lang="de-DE" dirty="0">
              <a:solidFill>
                <a:schemeClr val="bg1">
                  <a:lumMod val="50000"/>
                </a:schemeClr>
              </a:solidFill>
              <a:latin typeface="Comic Sans MS" panose="030F0702030302020204" pitchFamily="66" charset="0"/>
            </a:endParaRPr>
          </a:p>
          <a:p>
            <a:pPr marL="0" indent="0">
              <a:buNone/>
            </a:pPr>
            <a:r>
              <a:rPr lang="de-DE" b="1" dirty="0" smtClean="0">
                <a:solidFill>
                  <a:schemeClr val="accent2"/>
                </a:solidFill>
                <a:latin typeface="Comic Sans MS" panose="030F0702030302020204" pitchFamily="66" charset="0"/>
              </a:rPr>
              <a:t>Akteure, die die Transition moderieren</a:t>
            </a:r>
          </a:p>
          <a:p>
            <a:pPr marL="0" indent="0">
              <a:buNone/>
            </a:pPr>
            <a:r>
              <a:rPr lang="de-DE" dirty="0">
                <a:solidFill>
                  <a:schemeClr val="bg1">
                    <a:lumMod val="50000"/>
                  </a:schemeClr>
                </a:solidFill>
                <a:latin typeface="Comic Sans MS" panose="030F0702030302020204" pitchFamily="66" charset="0"/>
              </a:rPr>
              <a:t>	</a:t>
            </a:r>
            <a:r>
              <a:rPr lang="de-DE" dirty="0" err="1" smtClean="0">
                <a:solidFill>
                  <a:schemeClr val="bg1">
                    <a:lumMod val="50000"/>
                  </a:schemeClr>
                </a:solidFill>
                <a:latin typeface="Comic Sans MS" panose="030F0702030302020204" pitchFamily="66" charset="0"/>
              </a:rPr>
              <a:t>Pädagog</a:t>
            </a:r>
            <a:r>
              <a:rPr lang="de-DE" dirty="0" smtClean="0">
                <a:solidFill>
                  <a:schemeClr val="bg1">
                    <a:lumMod val="50000"/>
                  </a:schemeClr>
                </a:solidFill>
                <a:latin typeface="Comic Sans MS" panose="030F0702030302020204" pitchFamily="66" charset="0"/>
              </a:rPr>
              <a:t>*innen, Lehrer*innen</a:t>
            </a:r>
          </a:p>
          <a:p>
            <a:pPr marL="0" indent="0">
              <a:buNone/>
            </a:pPr>
            <a:r>
              <a:rPr lang="de-DE" dirty="0" smtClean="0">
                <a:solidFill>
                  <a:schemeClr val="bg1">
                    <a:lumMod val="50000"/>
                  </a:schemeClr>
                </a:solidFill>
                <a:latin typeface="Comic Sans MS" panose="030F0702030302020204" pitchFamily="66" charset="0"/>
              </a:rPr>
              <a:t>		andere Dienste und soziale Netzwerke</a:t>
            </a:r>
            <a:endParaRPr lang="de-DE" dirty="0">
              <a:solidFill>
                <a:schemeClr val="bg1">
                  <a:lumMod val="50000"/>
                </a:schemeClr>
              </a:solidFill>
              <a:latin typeface="Comic Sans MS" panose="030F0702030302020204" pitchFamily="66" charset="0"/>
            </a:endParaRPr>
          </a:p>
        </p:txBody>
      </p:sp>
    </p:spTree>
    <p:extLst>
      <p:ext uri="{BB962C8B-B14F-4D97-AF65-F5344CB8AC3E}">
        <p14:creationId xmlns:p14="http://schemas.microsoft.com/office/powerpoint/2010/main" val="42322624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
            </a:r>
            <a:br>
              <a:rPr lang="de-DE" dirty="0" smtClean="0"/>
            </a:br>
            <a:r>
              <a:rPr lang="de-DE" dirty="0"/>
              <a:t/>
            </a:r>
            <a:br>
              <a:rPr lang="de-DE" dirty="0"/>
            </a:br>
            <a:r>
              <a:rPr lang="de-DE" dirty="0" smtClean="0"/>
              <a:t/>
            </a:r>
            <a:br>
              <a:rPr lang="de-DE" dirty="0" smtClean="0"/>
            </a:br>
            <a:r>
              <a:rPr lang="de-DE" dirty="0"/>
              <a:t/>
            </a:r>
            <a:br>
              <a:rPr lang="de-DE" dirty="0"/>
            </a:br>
            <a:endParaRPr lang="de-DE" dirty="0"/>
          </a:p>
        </p:txBody>
      </p:sp>
      <p:sp>
        <p:nvSpPr>
          <p:cNvPr id="3" name="Fußzeilenplatzhalter 2"/>
          <p:cNvSpPr>
            <a:spLocks noGrp="1"/>
          </p:cNvSpPr>
          <p:nvPr>
            <p:ph type="ftr" sz="quarter" idx="11"/>
          </p:nvPr>
        </p:nvSpPr>
        <p:spPr/>
        <p:txBody>
          <a:bodyPr/>
          <a:lstStyle/>
          <a:p>
            <a:r>
              <a:rPr lang="de-DE" smtClean="0"/>
              <a:t>marianne mentzel / April 2022</a:t>
            </a:r>
            <a:endParaRPr lang="de-DE"/>
          </a:p>
        </p:txBody>
      </p:sp>
      <p:pic>
        <p:nvPicPr>
          <p:cNvPr id="717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547664" y="1628800"/>
            <a:ext cx="5472608" cy="45902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58114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000" dirty="0" smtClean="0">
                <a:latin typeface="Comic Sans MS" panose="030F0702030302020204" pitchFamily="66" charset="0"/>
              </a:rPr>
              <a:t>Übergänge gestalten</a:t>
            </a:r>
            <a:endParaRPr lang="de-DE" sz="4000" dirty="0">
              <a:latin typeface="Comic Sans MS" panose="030F0702030302020204" pitchFamily="66" charset="0"/>
            </a:endParaRPr>
          </a:p>
        </p:txBody>
      </p:sp>
      <p:sp>
        <p:nvSpPr>
          <p:cNvPr id="3" name="Fußzeilenplatzhalter 2"/>
          <p:cNvSpPr>
            <a:spLocks noGrp="1"/>
          </p:cNvSpPr>
          <p:nvPr>
            <p:ph type="ftr" sz="quarter" idx="11"/>
          </p:nvPr>
        </p:nvSpPr>
        <p:spPr/>
        <p:txBody>
          <a:bodyPr/>
          <a:lstStyle/>
          <a:p>
            <a:r>
              <a:rPr lang="de-DE" smtClean="0"/>
              <a:t>marianne mentzel / April 2022</a:t>
            </a:r>
            <a:endParaRPr lang="de-DE"/>
          </a:p>
        </p:txBody>
      </p:sp>
      <p:pic>
        <p:nvPicPr>
          <p:cNvPr id="1027" name="Picture 3"/>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691680" y="2204864"/>
            <a:ext cx="5328592" cy="35459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59547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000" b="1" dirty="0">
                <a:latin typeface="Bradley Hand ITC" panose="03070402050302030203" pitchFamily="66" charset="0"/>
              </a:rPr>
              <a:t>e</a:t>
            </a:r>
            <a:r>
              <a:rPr lang="de-DE" sz="4000" b="1" dirty="0" smtClean="0">
                <a:latin typeface="Bradley Hand ITC" panose="03070402050302030203" pitchFamily="66" charset="0"/>
              </a:rPr>
              <a:t>ine Definition</a:t>
            </a:r>
            <a:endParaRPr lang="de-DE" sz="4000" b="1" dirty="0">
              <a:latin typeface="Bradley Hand ITC" panose="03070402050302030203" pitchFamily="66" charset="0"/>
            </a:endParaRPr>
          </a:p>
        </p:txBody>
      </p:sp>
      <p:sp>
        <p:nvSpPr>
          <p:cNvPr id="3" name="Fußzeilenplatzhalter 2"/>
          <p:cNvSpPr>
            <a:spLocks noGrp="1"/>
          </p:cNvSpPr>
          <p:nvPr>
            <p:ph type="ftr" sz="quarter" idx="11"/>
          </p:nvPr>
        </p:nvSpPr>
        <p:spPr/>
        <p:txBody>
          <a:bodyPr/>
          <a:lstStyle/>
          <a:p>
            <a:r>
              <a:rPr lang="de-DE" smtClean="0"/>
              <a:t>marianne mentzel / April 2022</a:t>
            </a:r>
            <a:endParaRPr lang="de-DE"/>
          </a:p>
        </p:txBody>
      </p:sp>
      <p:sp>
        <p:nvSpPr>
          <p:cNvPr id="4" name="Inhaltsplatzhalter 3"/>
          <p:cNvSpPr>
            <a:spLocks noGrp="1"/>
          </p:cNvSpPr>
          <p:nvPr>
            <p:ph sz="quarter" idx="1"/>
          </p:nvPr>
        </p:nvSpPr>
        <p:spPr/>
        <p:txBody>
          <a:bodyPr/>
          <a:lstStyle/>
          <a:p>
            <a:endParaRPr lang="de-DE" dirty="0" smtClean="0"/>
          </a:p>
          <a:p>
            <a:pPr marL="0" indent="0" algn="ctr">
              <a:buNone/>
            </a:pPr>
            <a:r>
              <a:rPr lang="de-DE" sz="3600" dirty="0" smtClean="0">
                <a:solidFill>
                  <a:schemeClr val="bg1">
                    <a:lumMod val="50000"/>
                  </a:schemeClr>
                </a:solidFill>
                <a:latin typeface="Comic Sans MS" panose="030F0702030302020204" pitchFamily="66" charset="0"/>
              </a:rPr>
              <a:t>Mit Übergängen – Transitionen verbundene Belastungen und Chancen werden als „verdichtete Entwicklungsanforderungen“ verstanden, die mit intensiven und beschleunigten Lernprozessen bewältigt werden müssen.</a:t>
            </a:r>
            <a:endParaRPr lang="de-DE" sz="3600" dirty="0">
              <a:solidFill>
                <a:schemeClr val="bg1">
                  <a:lumMod val="50000"/>
                </a:schemeClr>
              </a:solidFill>
              <a:latin typeface="Comic Sans MS" panose="030F0702030302020204" pitchFamily="66" charset="0"/>
            </a:endParaRPr>
          </a:p>
        </p:txBody>
      </p:sp>
    </p:spTree>
    <p:extLst>
      <p:ext uri="{BB962C8B-B14F-4D97-AF65-F5344CB8AC3E}">
        <p14:creationId xmlns:p14="http://schemas.microsoft.com/office/powerpoint/2010/main" val="1244995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228600"/>
            <a:ext cx="8656640" cy="1040160"/>
          </a:xfrm>
        </p:spPr>
        <p:txBody>
          <a:bodyPr>
            <a:noAutofit/>
          </a:bodyPr>
          <a:lstStyle/>
          <a:p>
            <a:r>
              <a:rPr lang="de-DE" sz="2800" dirty="0">
                <a:solidFill>
                  <a:schemeClr val="accent1">
                    <a:lumMod val="60000"/>
                    <a:lumOff val="40000"/>
                  </a:schemeClr>
                </a:solidFill>
                <a:latin typeface="Comic Sans MS" panose="030F0702030302020204" pitchFamily="66" charset="0"/>
              </a:rPr>
              <a:t>s</a:t>
            </a:r>
            <a:r>
              <a:rPr lang="de-DE" sz="2800" dirty="0" smtClean="0">
                <a:solidFill>
                  <a:schemeClr val="accent1">
                    <a:lumMod val="60000"/>
                    <a:lumOff val="40000"/>
                  </a:schemeClr>
                </a:solidFill>
                <a:latin typeface="Comic Sans MS" panose="030F0702030302020204" pitchFamily="66" charset="0"/>
              </a:rPr>
              <a:t>ogenannte normative Übergänge betreffen nahe zu alle Kinder</a:t>
            </a:r>
            <a:endParaRPr lang="de-DE" sz="2800" dirty="0">
              <a:solidFill>
                <a:schemeClr val="accent1">
                  <a:lumMod val="60000"/>
                  <a:lumOff val="40000"/>
                </a:schemeClr>
              </a:solidFill>
              <a:latin typeface="Comic Sans MS" panose="030F0702030302020204" pitchFamily="66" charset="0"/>
            </a:endParaRPr>
          </a:p>
        </p:txBody>
      </p:sp>
      <p:sp>
        <p:nvSpPr>
          <p:cNvPr id="3" name="Fußzeilenplatzhalter 2"/>
          <p:cNvSpPr>
            <a:spLocks noGrp="1"/>
          </p:cNvSpPr>
          <p:nvPr>
            <p:ph type="ftr" sz="quarter" idx="11"/>
          </p:nvPr>
        </p:nvSpPr>
        <p:spPr/>
        <p:txBody>
          <a:bodyPr/>
          <a:lstStyle/>
          <a:p>
            <a:r>
              <a:rPr lang="de-DE" smtClean="0"/>
              <a:t>marianne mentzel / April 2022</a:t>
            </a:r>
            <a:endParaRPr lang="de-DE"/>
          </a:p>
        </p:txBody>
      </p:sp>
      <p:sp>
        <p:nvSpPr>
          <p:cNvPr id="4" name="Inhaltsplatzhalter 3"/>
          <p:cNvSpPr>
            <a:spLocks noGrp="1"/>
          </p:cNvSpPr>
          <p:nvPr>
            <p:ph sz="quarter" idx="1"/>
          </p:nvPr>
        </p:nvSpPr>
        <p:spPr/>
        <p:txBody>
          <a:bodyPr>
            <a:normAutofit/>
          </a:bodyPr>
          <a:lstStyle/>
          <a:p>
            <a:pPr>
              <a:buFont typeface="Wingdings" panose="05000000000000000000" pitchFamily="2" charset="2"/>
              <a:buChar char="§"/>
            </a:pPr>
            <a:r>
              <a:rPr lang="de-DE" sz="2400" dirty="0">
                <a:solidFill>
                  <a:schemeClr val="bg1">
                    <a:lumMod val="50000"/>
                  </a:schemeClr>
                </a:solidFill>
                <a:latin typeface="Comic Sans MS" panose="030F0702030302020204" pitchFamily="66" charset="0"/>
              </a:rPr>
              <a:t>d</a:t>
            </a:r>
            <a:r>
              <a:rPr lang="de-DE" sz="2400" dirty="0" smtClean="0">
                <a:solidFill>
                  <a:schemeClr val="bg1">
                    <a:lumMod val="50000"/>
                  </a:schemeClr>
                </a:solidFill>
                <a:latin typeface="Comic Sans MS" panose="030F0702030302020204" pitchFamily="66" charset="0"/>
              </a:rPr>
              <a:t>er Eintritt in die Krippe und / oder in den Kindergarten</a:t>
            </a:r>
          </a:p>
          <a:p>
            <a:pPr>
              <a:buFont typeface="Wingdings" panose="05000000000000000000" pitchFamily="2" charset="2"/>
              <a:buChar char="§"/>
            </a:pPr>
            <a:r>
              <a:rPr lang="de-DE" sz="2400" dirty="0">
                <a:solidFill>
                  <a:schemeClr val="bg1">
                    <a:lumMod val="50000"/>
                  </a:schemeClr>
                </a:solidFill>
                <a:latin typeface="Comic Sans MS" panose="030F0702030302020204" pitchFamily="66" charset="0"/>
              </a:rPr>
              <a:t>d</a:t>
            </a:r>
            <a:r>
              <a:rPr lang="de-DE" sz="2400" dirty="0" smtClean="0">
                <a:solidFill>
                  <a:schemeClr val="bg1">
                    <a:lumMod val="50000"/>
                  </a:schemeClr>
                </a:solidFill>
                <a:latin typeface="Comic Sans MS" panose="030F0702030302020204" pitchFamily="66" charset="0"/>
              </a:rPr>
              <a:t>er Übergang in die Grundschule</a:t>
            </a:r>
          </a:p>
          <a:p>
            <a:pPr>
              <a:buFont typeface="Wingdings" panose="05000000000000000000" pitchFamily="2" charset="2"/>
              <a:buChar char="§"/>
            </a:pPr>
            <a:r>
              <a:rPr lang="de-DE" sz="2400" dirty="0">
                <a:solidFill>
                  <a:schemeClr val="bg1">
                    <a:lumMod val="50000"/>
                  </a:schemeClr>
                </a:solidFill>
                <a:latin typeface="Comic Sans MS" panose="030F0702030302020204" pitchFamily="66" charset="0"/>
              </a:rPr>
              <a:t>d</a:t>
            </a:r>
            <a:r>
              <a:rPr lang="de-DE" sz="2400" dirty="0" smtClean="0">
                <a:solidFill>
                  <a:schemeClr val="bg1">
                    <a:lumMod val="50000"/>
                  </a:schemeClr>
                </a:solidFill>
                <a:latin typeface="Comic Sans MS" panose="030F0702030302020204" pitchFamily="66" charset="0"/>
              </a:rPr>
              <a:t>ie Pubertät </a:t>
            </a:r>
          </a:p>
          <a:p>
            <a:pPr marL="0" indent="0">
              <a:buNone/>
            </a:pPr>
            <a:r>
              <a:rPr lang="de-DE" sz="2400" dirty="0">
                <a:solidFill>
                  <a:schemeClr val="bg1">
                    <a:lumMod val="50000"/>
                  </a:schemeClr>
                </a:solidFill>
                <a:latin typeface="Comic Sans MS" panose="030F0702030302020204" pitchFamily="66" charset="0"/>
              </a:rPr>
              <a:t>	</a:t>
            </a:r>
            <a:r>
              <a:rPr lang="de-DE" sz="2400" dirty="0" smtClean="0">
                <a:solidFill>
                  <a:schemeClr val="bg1">
                    <a:lumMod val="50000"/>
                  </a:schemeClr>
                </a:solidFill>
                <a:latin typeface="Comic Sans MS" panose="030F0702030302020204" pitchFamily="66" charset="0"/>
              </a:rPr>
              <a:t>			</a:t>
            </a:r>
            <a:r>
              <a:rPr lang="de-DE" sz="2400" dirty="0" smtClean="0">
                <a:solidFill>
                  <a:schemeClr val="accent1">
                    <a:lumMod val="75000"/>
                  </a:schemeClr>
                </a:solidFill>
                <a:latin typeface="Comic Sans MS" panose="030F0702030302020204" pitchFamily="66" charset="0"/>
              </a:rPr>
              <a:t>und später</a:t>
            </a:r>
          </a:p>
          <a:p>
            <a:pPr marL="0" indent="0">
              <a:buNone/>
            </a:pPr>
            <a:endParaRPr lang="de-DE" sz="2400" dirty="0" smtClean="0">
              <a:solidFill>
                <a:schemeClr val="bg1">
                  <a:lumMod val="50000"/>
                </a:schemeClr>
              </a:solidFill>
              <a:latin typeface="Comic Sans MS" panose="030F0702030302020204" pitchFamily="66" charset="0"/>
            </a:endParaRPr>
          </a:p>
          <a:p>
            <a:pPr>
              <a:buFont typeface="Wingdings" panose="05000000000000000000" pitchFamily="2" charset="2"/>
              <a:buChar char="§"/>
            </a:pPr>
            <a:r>
              <a:rPr lang="de-DE" sz="2400" dirty="0" smtClean="0">
                <a:solidFill>
                  <a:schemeClr val="bg1">
                    <a:lumMod val="50000"/>
                  </a:schemeClr>
                </a:solidFill>
                <a:latin typeface="Comic Sans MS" panose="030F0702030302020204" pitchFamily="66" charset="0"/>
              </a:rPr>
              <a:t>Studium / Ausbildung  und Beruf</a:t>
            </a:r>
          </a:p>
          <a:p>
            <a:pPr>
              <a:buFont typeface="Wingdings" panose="05000000000000000000" pitchFamily="2" charset="2"/>
              <a:buChar char="§"/>
            </a:pPr>
            <a:r>
              <a:rPr lang="de-DE" sz="2400" dirty="0" smtClean="0">
                <a:solidFill>
                  <a:schemeClr val="bg1">
                    <a:lumMod val="50000"/>
                  </a:schemeClr>
                </a:solidFill>
                <a:latin typeface="Comic Sans MS" panose="030F0702030302020204" pitchFamily="66" charset="0"/>
              </a:rPr>
              <a:t>Familiengründung</a:t>
            </a:r>
          </a:p>
          <a:p>
            <a:pPr>
              <a:buFont typeface="Wingdings" panose="05000000000000000000" pitchFamily="2" charset="2"/>
              <a:buChar char="§"/>
            </a:pPr>
            <a:r>
              <a:rPr lang="de-DE" sz="2400" dirty="0" smtClean="0">
                <a:solidFill>
                  <a:schemeClr val="bg1">
                    <a:lumMod val="50000"/>
                  </a:schemeClr>
                </a:solidFill>
                <a:latin typeface="Comic Sans MS" panose="030F0702030302020204" pitchFamily="66" charset="0"/>
              </a:rPr>
              <a:t>Geburt des ersten Kindes</a:t>
            </a:r>
          </a:p>
          <a:p>
            <a:pPr>
              <a:buFont typeface="Wingdings" panose="05000000000000000000" pitchFamily="2" charset="2"/>
              <a:buChar char="§"/>
            </a:pPr>
            <a:r>
              <a:rPr lang="de-DE" sz="2400" dirty="0" smtClean="0">
                <a:solidFill>
                  <a:schemeClr val="bg1">
                    <a:lumMod val="50000"/>
                  </a:schemeClr>
                </a:solidFill>
                <a:latin typeface="Comic Sans MS" panose="030F0702030302020204" pitchFamily="66" charset="0"/>
              </a:rPr>
              <a:t>Kinder gehen aus dem Haus</a:t>
            </a:r>
            <a:endParaRPr lang="de-DE" sz="2400" dirty="0">
              <a:solidFill>
                <a:schemeClr val="bg1">
                  <a:lumMod val="50000"/>
                </a:schemeClr>
              </a:solidFill>
              <a:latin typeface="Comic Sans MS" panose="030F0702030302020204" pitchFamily="66" charset="0"/>
            </a:endParaRPr>
          </a:p>
          <a:p>
            <a:pPr>
              <a:buFont typeface="Wingdings" panose="05000000000000000000" pitchFamily="2" charset="2"/>
              <a:buChar char="§"/>
            </a:pPr>
            <a:r>
              <a:rPr lang="de-DE" sz="2400" dirty="0" smtClean="0">
                <a:solidFill>
                  <a:schemeClr val="bg1">
                    <a:lumMod val="50000"/>
                  </a:schemeClr>
                </a:solidFill>
                <a:latin typeface="Comic Sans MS" panose="030F0702030302020204" pitchFamily="66" charset="0"/>
              </a:rPr>
              <a:t>Abschied von der aktiven Berufstätigkeit</a:t>
            </a:r>
            <a:endParaRPr lang="de-DE" sz="2400" dirty="0">
              <a:solidFill>
                <a:schemeClr val="bg1">
                  <a:lumMod val="50000"/>
                </a:schemeClr>
              </a:solidFill>
              <a:latin typeface="Comic Sans MS" panose="030F0702030302020204" pitchFamily="66" charset="0"/>
            </a:endParaRPr>
          </a:p>
        </p:txBody>
      </p:sp>
    </p:spTree>
    <p:extLst>
      <p:ext uri="{BB962C8B-B14F-4D97-AF65-F5344CB8AC3E}">
        <p14:creationId xmlns:p14="http://schemas.microsoft.com/office/powerpoint/2010/main" val="9214625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rgbClr val="92D050"/>
                </a:solidFill>
                <a:latin typeface="Comic Sans MS" panose="030F0702030302020204" pitchFamily="66" charset="0"/>
              </a:rPr>
              <a:t>Übergänge sind krisenhaft</a:t>
            </a:r>
            <a:endParaRPr lang="de-DE" dirty="0">
              <a:solidFill>
                <a:srgbClr val="92D050"/>
              </a:solidFill>
              <a:latin typeface="Comic Sans MS" panose="030F0702030302020204" pitchFamily="66" charset="0"/>
            </a:endParaRPr>
          </a:p>
        </p:txBody>
      </p:sp>
      <p:sp>
        <p:nvSpPr>
          <p:cNvPr id="3" name="Fußzeilenplatzhalter 2"/>
          <p:cNvSpPr>
            <a:spLocks noGrp="1"/>
          </p:cNvSpPr>
          <p:nvPr>
            <p:ph type="ftr" sz="quarter" idx="11"/>
          </p:nvPr>
        </p:nvSpPr>
        <p:spPr/>
        <p:txBody>
          <a:bodyPr/>
          <a:lstStyle/>
          <a:p>
            <a:r>
              <a:rPr lang="de-DE" smtClean="0"/>
              <a:t>marianne mentzel / April 2022</a:t>
            </a:r>
            <a:endParaRPr lang="de-DE"/>
          </a:p>
        </p:txBody>
      </p:sp>
      <p:sp>
        <p:nvSpPr>
          <p:cNvPr id="4" name="Inhaltsplatzhalter 3"/>
          <p:cNvSpPr>
            <a:spLocks noGrp="1"/>
          </p:cNvSpPr>
          <p:nvPr>
            <p:ph sz="quarter" idx="1"/>
          </p:nvPr>
        </p:nvSpPr>
        <p:spPr/>
        <p:txBody>
          <a:bodyPr/>
          <a:lstStyle/>
          <a:p>
            <a:pPr>
              <a:buFont typeface="Wingdings" panose="05000000000000000000" pitchFamily="2" charset="2"/>
              <a:buChar char="Ø"/>
            </a:pPr>
            <a:endParaRPr lang="de-DE" dirty="0" smtClean="0"/>
          </a:p>
          <a:p>
            <a:pPr>
              <a:buFont typeface="Wingdings" panose="05000000000000000000" pitchFamily="2" charset="2"/>
              <a:buChar char="Ø"/>
            </a:pPr>
            <a:r>
              <a:rPr lang="de-DE" dirty="0" smtClean="0">
                <a:solidFill>
                  <a:schemeClr val="bg1">
                    <a:lumMod val="50000"/>
                  </a:schemeClr>
                </a:solidFill>
                <a:latin typeface="Comic Sans MS" panose="030F0702030302020204" pitchFamily="66" charset="0"/>
              </a:rPr>
              <a:t>Wenn mehrere Krisen gleichzeitig bewältigt werden müssen, steigt das </a:t>
            </a:r>
          </a:p>
          <a:p>
            <a:pPr marL="0" indent="0">
              <a:buNone/>
            </a:pPr>
            <a:r>
              <a:rPr lang="de-DE" dirty="0" smtClean="0">
                <a:solidFill>
                  <a:schemeClr val="bg1">
                    <a:lumMod val="50000"/>
                  </a:schemeClr>
                </a:solidFill>
                <a:latin typeface="Comic Sans MS" panose="030F0702030302020204" pitchFamily="66" charset="0"/>
              </a:rPr>
              <a:t>   </a:t>
            </a:r>
            <a:r>
              <a:rPr lang="de-DE" b="1" dirty="0" smtClean="0">
                <a:solidFill>
                  <a:srgbClr val="92D050"/>
                </a:solidFill>
                <a:latin typeface="Comic Sans MS" panose="030F0702030302020204" pitchFamily="66" charset="0"/>
              </a:rPr>
              <a:t>Risiko der Überforderung</a:t>
            </a:r>
          </a:p>
          <a:p>
            <a:pPr marL="0" indent="0">
              <a:buNone/>
            </a:pPr>
            <a:endParaRPr lang="de-DE" b="1" dirty="0" smtClean="0">
              <a:solidFill>
                <a:srgbClr val="92D050"/>
              </a:solidFill>
              <a:latin typeface="Comic Sans MS" panose="030F0702030302020204" pitchFamily="66" charset="0"/>
            </a:endParaRPr>
          </a:p>
          <a:p>
            <a:pPr marL="0" indent="0">
              <a:buNone/>
            </a:pPr>
            <a:r>
              <a:rPr lang="de-DE" b="1" u="sng" dirty="0" smtClean="0">
                <a:solidFill>
                  <a:srgbClr val="92D050"/>
                </a:solidFill>
                <a:latin typeface="Comic Sans MS" panose="030F0702030302020204" pitchFamily="66" charset="0"/>
              </a:rPr>
              <a:t>ein Beispiel:</a:t>
            </a:r>
          </a:p>
          <a:p>
            <a:pPr marL="0" indent="0">
              <a:buNone/>
            </a:pPr>
            <a:r>
              <a:rPr lang="de-DE" dirty="0">
                <a:solidFill>
                  <a:schemeClr val="bg1">
                    <a:lumMod val="50000"/>
                  </a:schemeClr>
                </a:solidFill>
                <a:latin typeface="Comic Sans MS" panose="030F0702030302020204" pitchFamily="66" charset="0"/>
              </a:rPr>
              <a:t>b</a:t>
            </a:r>
            <a:r>
              <a:rPr lang="de-DE" dirty="0" smtClean="0">
                <a:solidFill>
                  <a:schemeClr val="bg1">
                    <a:lumMod val="50000"/>
                  </a:schemeClr>
                </a:solidFill>
                <a:latin typeface="Comic Sans MS" panose="030F0702030302020204" pitchFamily="66" charset="0"/>
              </a:rPr>
              <a:t>eim Eintritt in die </a:t>
            </a:r>
            <a:r>
              <a:rPr lang="de-DE" dirty="0" smtClean="0">
                <a:solidFill>
                  <a:schemeClr val="bg1">
                    <a:lumMod val="50000"/>
                  </a:schemeClr>
                </a:solidFill>
                <a:latin typeface="Comic Sans MS" panose="030F0702030302020204" pitchFamily="66" charset="0"/>
              </a:rPr>
              <a:t>Krippe; in </a:t>
            </a:r>
            <a:r>
              <a:rPr lang="de-DE" dirty="0" smtClean="0">
                <a:solidFill>
                  <a:schemeClr val="bg1">
                    <a:lumMod val="50000"/>
                  </a:schemeClr>
                </a:solidFill>
                <a:latin typeface="Comic Sans MS" panose="030F0702030302020204" pitchFamily="66" charset="0"/>
              </a:rPr>
              <a:t>den </a:t>
            </a:r>
            <a:r>
              <a:rPr lang="de-DE" dirty="0" err="1" smtClean="0">
                <a:solidFill>
                  <a:schemeClr val="bg1">
                    <a:lumMod val="50000"/>
                  </a:schemeClr>
                </a:solidFill>
                <a:latin typeface="Comic Sans MS" panose="030F0702030302020204" pitchFamily="66" charset="0"/>
              </a:rPr>
              <a:t>KiGa</a:t>
            </a:r>
            <a:r>
              <a:rPr lang="de-DE" dirty="0" smtClean="0">
                <a:solidFill>
                  <a:schemeClr val="bg1">
                    <a:lumMod val="50000"/>
                  </a:schemeClr>
                </a:solidFill>
                <a:latin typeface="Comic Sans MS" panose="030F0702030302020204" pitchFamily="66" charset="0"/>
              </a:rPr>
              <a:t> wird ein Geschwisterchen geboren und beide Eltern aktivieren ihre Berufstätigkeit</a:t>
            </a:r>
            <a:endParaRPr lang="de-DE" dirty="0">
              <a:solidFill>
                <a:schemeClr val="bg1">
                  <a:lumMod val="50000"/>
                </a:schemeClr>
              </a:solidFill>
              <a:latin typeface="Comic Sans MS" panose="030F0702030302020204" pitchFamily="66" charset="0"/>
            </a:endParaRPr>
          </a:p>
        </p:txBody>
      </p:sp>
    </p:spTree>
    <p:extLst>
      <p:ext uri="{BB962C8B-B14F-4D97-AF65-F5344CB8AC3E}">
        <p14:creationId xmlns:p14="http://schemas.microsoft.com/office/powerpoint/2010/main" val="2673931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4400" b="1" dirty="0">
                <a:latin typeface="Bradley Hand ITC" panose="03070402050302030203" pitchFamily="66" charset="0"/>
              </a:rPr>
              <a:t>w</a:t>
            </a:r>
            <a:r>
              <a:rPr lang="de-DE" sz="4400" b="1" dirty="0" smtClean="0">
                <a:latin typeface="Bradley Hand ITC" panose="03070402050302030203" pitchFamily="66" charset="0"/>
              </a:rPr>
              <a:t>as Kinder stärkt</a:t>
            </a:r>
            <a:endParaRPr lang="de-DE" sz="4400" b="1" dirty="0">
              <a:latin typeface="Bradley Hand ITC" panose="03070402050302030203" pitchFamily="66" charset="0"/>
            </a:endParaRPr>
          </a:p>
        </p:txBody>
      </p:sp>
      <p:sp>
        <p:nvSpPr>
          <p:cNvPr id="3" name="Fußzeilenplatzhalter 2"/>
          <p:cNvSpPr>
            <a:spLocks noGrp="1"/>
          </p:cNvSpPr>
          <p:nvPr>
            <p:ph type="ftr" sz="quarter" idx="11"/>
          </p:nvPr>
        </p:nvSpPr>
        <p:spPr/>
        <p:txBody>
          <a:bodyPr/>
          <a:lstStyle/>
          <a:p>
            <a:r>
              <a:rPr lang="de-DE" smtClean="0"/>
              <a:t>marianne mentzel / April 2022</a:t>
            </a:r>
            <a:endParaRPr lang="de-DE"/>
          </a:p>
        </p:txBody>
      </p:sp>
      <p:sp>
        <p:nvSpPr>
          <p:cNvPr id="4" name="Inhaltsplatzhalter 3"/>
          <p:cNvSpPr>
            <a:spLocks noGrp="1"/>
          </p:cNvSpPr>
          <p:nvPr>
            <p:ph sz="quarter" idx="1"/>
          </p:nvPr>
        </p:nvSpPr>
        <p:spPr/>
        <p:txBody>
          <a:bodyPr>
            <a:normAutofit/>
          </a:bodyPr>
          <a:lstStyle/>
          <a:p>
            <a:endParaRPr lang="de-DE" sz="3600" dirty="0" smtClean="0">
              <a:latin typeface="Comic Sans MS" panose="030F0702030302020204" pitchFamily="66" charset="0"/>
            </a:endParaRPr>
          </a:p>
          <a:p>
            <a:pPr marL="0" indent="0">
              <a:buNone/>
            </a:pPr>
            <a:r>
              <a:rPr lang="de-DE" sz="3200" dirty="0" smtClean="0">
                <a:solidFill>
                  <a:schemeClr val="bg1">
                    <a:lumMod val="65000"/>
                  </a:schemeClr>
                </a:solidFill>
                <a:latin typeface="Comic Sans MS" panose="030F0702030302020204" pitchFamily="66" charset="0"/>
              </a:rPr>
              <a:t>Ziel ist es NICHT, den Übergang möglichst   	schnell und „problemlos“ zu 	überwinden, sondern den Betroffenen 	die Zeit und die Unterstützung zu 	geben, selbst aktiv den Übergang zu 	bewältigen und sich in diesem Prozess 	als erfolgreich zu erleben.</a:t>
            </a:r>
            <a:endParaRPr lang="de-DE" sz="3200" dirty="0">
              <a:solidFill>
                <a:schemeClr val="bg1">
                  <a:lumMod val="65000"/>
                </a:schemeClr>
              </a:solidFill>
              <a:latin typeface="Comic Sans MS" panose="030F0702030302020204" pitchFamily="66" charset="0"/>
            </a:endParaRPr>
          </a:p>
        </p:txBody>
      </p:sp>
    </p:spTree>
    <p:extLst>
      <p:ext uri="{BB962C8B-B14F-4D97-AF65-F5344CB8AC3E}">
        <p14:creationId xmlns:p14="http://schemas.microsoft.com/office/powerpoint/2010/main" val="31983817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Fußzeilenplatzhalter 2"/>
          <p:cNvSpPr>
            <a:spLocks noGrp="1"/>
          </p:cNvSpPr>
          <p:nvPr>
            <p:ph type="ftr" sz="quarter" idx="11"/>
          </p:nvPr>
        </p:nvSpPr>
        <p:spPr/>
        <p:txBody>
          <a:bodyPr/>
          <a:lstStyle/>
          <a:p>
            <a:r>
              <a:rPr lang="de-DE" smtClean="0"/>
              <a:t>marianne mentzel / April 2022</a:t>
            </a:r>
            <a:endParaRPr lang="de-DE"/>
          </a:p>
        </p:txBody>
      </p:sp>
      <p:pic>
        <p:nvPicPr>
          <p:cNvPr id="307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95536" y="780182"/>
            <a:ext cx="8299077" cy="52411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062680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4800" b="1" dirty="0" smtClean="0">
                <a:solidFill>
                  <a:schemeClr val="accent2"/>
                </a:solidFill>
                <a:latin typeface="Comic Sans MS" panose="030F0702030302020204" pitchFamily="66" charset="0"/>
              </a:rPr>
              <a:t>Rollen klären</a:t>
            </a:r>
            <a:endParaRPr lang="de-DE" sz="4800" b="1" dirty="0">
              <a:solidFill>
                <a:schemeClr val="accent2"/>
              </a:solidFill>
              <a:latin typeface="Comic Sans MS" panose="030F0702030302020204" pitchFamily="66" charset="0"/>
            </a:endParaRPr>
          </a:p>
        </p:txBody>
      </p:sp>
      <p:sp>
        <p:nvSpPr>
          <p:cNvPr id="3" name="Fußzeilenplatzhalter 2"/>
          <p:cNvSpPr>
            <a:spLocks noGrp="1"/>
          </p:cNvSpPr>
          <p:nvPr>
            <p:ph type="ftr" sz="quarter" idx="11"/>
          </p:nvPr>
        </p:nvSpPr>
        <p:spPr/>
        <p:txBody>
          <a:bodyPr/>
          <a:lstStyle/>
          <a:p>
            <a:r>
              <a:rPr lang="de-DE" smtClean="0"/>
              <a:t>marianne mentzel / April 2022</a:t>
            </a:r>
            <a:endParaRPr lang="de-DE"/>
          </a:p>
        </p:txBody>
      </p:sp>
      <p:sp>
        <p:nvSpPr>
          <p:cNvPr id="4" name="Inhaltsplatzhalter 3"/>
          <p:cNvSpPr>
            <a:spLocks noGrp="1"/>
          </p:cNvSpPr>
          <p:nvPr>
            <p:ph sz="quarter" idx="1"/>
          </p:nvPr>
        </p:nvSpPr>
        <p:spPr/>
        <p:txBody>
          <a:bodyPr/>
          <a:lstStyle/>
          <a:p>
            <a:pPr marL="0" indent="0">
              <a:buNone/>
            </a:pPr>
            <a:endParaRPr lang="de-DE" dirty="0" smtClean="0">
              <a:solidFill>
                <a:schemeClr val="bg1">
                  <a:lumMod val="50000"/>
                </a:schemeClr>
              </a:solidFill>
              <a:latin typeface="Comic Sans MS" panose="030F0702030302020204" pitchFamily="66" charset="0"/>
            </a:endParaRPr>
          </a:p>
          <a:p>
            <a:pPr marL="0" indent="0">
              <a:buNone/>
            </a:pPr>
            <a:r>
              <a:rPr lang="de-DE" sz="4000" dirty="0" smtClean="0">
                <a:solidFill>
                  <a:schemeClr val="bg1">
                    <a:lumMod val="50000"/>
                  </a:schemeClr>
                </a:solidFill>
                <a:latin typeface="Comic Sans MS" panose="030F0702030302020204" pitchFamily="66" charset="0"/>
              </a:rPr>
              <a:t>Je </a:t>
            </a:r>
            <a:r>
              <a:rPr lang="de-DE" sz="4000" dirty="0" smtClean="0">
                <a:solidFill>
                  <a:schemeClr val="accent2"/>
                </a:solidFill>
                <a:latin typeface="Comic Sans MS" panose="030F0702030302020204" pitchFamily="66" charset="0"/>
              </a:rPr>
              <a:t>transparenter Regeln </a:t>
            </a:r>
            <a:r>
              <a:rPr lang="de-DE" sz="4000" dirty="0" smtClean="0">
                <a:solidFill>
                  <a:schemeClr val="bg1">
                    <a:lumMod val="50000"/>
                  </a:schemeClr>
                </a:solidFill>
                <a:latin typeface="Comic Sans MS" panose="030F0702030302020204" pitchFamily="66" charset="0"/>
              </a:rPr>
              <a:t>und das pädagogische Konzept sind, desto klarer sind die Erwartungen an Kinder und Eltern und desto besser können sich alle darauf einstellen.</a:t>
            </a:r>
            <a:endParaRPr lang="de-DE" sz="4000" dirty="0">
              <a:solidFill>
                <a:schemeClr val="bg1">
                  <a:lumMod val="50000"/>
                </a:schemeClr>
              </a:solidFill>
              <a:latin typeface="Comic Sans MS" panose="030F0702030302020204" pitchFamily="66" charset="0"/>
            </a:endParaRPr>
          </a:p>
        </p:txBody>
      </p:sp>
    </p:spTree>
    <p:extLst>
      <p:ext uri="{BB962C8B-B14F-4D97-AF65-F5344CB8AC3E}">
        <p14:creationId xmlns:p14="http://schemas.microsoft.com/office/powerpoint/2010/main" val="25956547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ronus">
  <a:themeElements>
    <a:clrScheme name="Cronus">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ronus">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ronus">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470</Words>
  <Application>Microsoft Office PowerPoint</Application>
  <PresentationFormat>Bildschirmpräsentation (4:3)</PresentationFormat>
  <Paragraphs>139</Paragraphs>
  <Slides>21</Slides>
  <Notes>0</Notes>
  <HiddenSlides>0</HiddenSlides>
  <MMClips>0</MMClips>
  <ScaleCrop>false</ScaleCrop>
  <HeadingPairs>
    <vt:vector size="4" baseType="variant">
      <vt:variant>
        <vt:lpstr>Design</vt:lpstr>
      </vt:variant>
      <vt:variant>
        <vt:i4>1</vt:i4>
      </vt:variant>
      <vt:variant>
        <vt:lpstr>Folientitel</vt:lpstr>
      </vt:variant>
      <vt:variant>
        <vt:i4>21</vt:i4>
      </vt:variant>
    </vt:vector>
  </HeadingPairs>
  <TitlesOfParts>
    <vt:vector size="22" baseType="lpstr">
      <vt:lpstr>Cronus</vt:lpstr>
      <vt:lpstr>Schulfähigkeit – erfolgreich starten</vt:lpstr>
      <vt:lpstr>Schulfähigkeit – erfolgreich starten</vt:lpstr>
      <vt:lpstr>Übergänge gestalten</vt:lpstr>
      <vt:lpstr>eine Definition</vt:lpstr>
      <vt:lpstr>sogenannte normative Übergänge betreffen nahe zu alle Kinder</vt:lpstr>
      <vt:lpstr>Übergänge sind krisenhaft</vt:lpstr>
      <vt:lpstr>was Kinder stärkt</vt:lpstr>
      <vt:lpstr>PowerPoint-Präsentation</vt:lpstr>
      <vt:lpstr>Rollen klären</vt:lpstr>
      <vt:lpstr>REAKTIONEN RICHTIG EINORDNEN</vt:lpstr>
      <vt:lpstr>„Kinder sind Gäste die nach dem Weg fragen“</vt:lpstr>
      <vt:lpstr>weiter Anforderungen</vt:lpstr>
      <vt:lpstr>weiter Anforderungen</vt:lpstr>
      <vt:lpstr>…und noch mehr Anforderungen</vt:lpstr>
      <vt:lpstr>zu guter Letzt…</vt:lpstr>
      <vt:lpstr>Schritt für Schritt</vt:lpstr>
      <vt:lpstr>Schritt für Schritt</vt:lpstr>
      <vt:lpstr>den Übergangsprozess transparent machen</vt:lpstr>
      <vt:lpstr>den Übergangsprozess transparent machen</vt:lpstr>
      <vt:lpstr>den Übergansprozess transparent machen</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Schulfähigkeit – erfolgreich starten</dc:title>
  <dc:creator>Mentzel</dc:creator>
  <cp:lastModifiedBy>Mentzel</cp:lastModifiedBy>
  <cp:revision>16</cp:revision>
  <cp:lastPrinted>2021-10-25T17:20:34Z</cp:lastPrinted>
  <dcterms:created xsi:type="dcterms:W3CDTF">2021-10-25T15:23:49Z</dcterms:created>
  <dcterms:modified xsi:type="dcterms:W3CDTF">2022-04-14T12:32:29Z</dcterms:modified>
</cp:coreProperties>
</file>