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8" r:id="rId4"/>
    <p:sldId id="286" r:id="rId5"/>
    <p:sldId id="259" r:id="rId6"/>
    <p:sldId id="261" r:id="rId7"/>
    <p:sldId id="262" r:id="rId8"/>
    <p:sldId id="263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84" r:id="rId17"/>
    <p:sldId id="270" r:id="rId18"/>
    <p:sldId id="271" r:id="rId19"/>
    <p:sldId id="272" r:id="rId20"/>
    <p:sldId id="302" r:id="rId21"/>
    <p:sldId id="287" r:id="rId22"/>
    <p:sldId id="273" r:id="rId23"/>
    <p:sldId id="274" r:id="rId24"/>
    <p:sldId id="275" r:id="rId25"/>
    <p:sldId id="276" r:id="rId26"/>
    <p:sldId id="277" r:id="rId27"/>
    <p:sldId id="303" r:id="rId28"/>
    <p:sldId id="278" r:id="rId29"/>
    <p:sldId id="279" r:id="rId30"/>
    <p:sldId id="285" r:id="rId31"/>
    <p:sldId id="280" r:id="rId32"/>
    <p:sldId id="281" r:id="rId33"/>
    <p:sldId id="288" r:id="rId34"/>
    <p:sldId id="289" r:id="rId35"/>
    <p:sldId id="290" r:id="rId36"/>
    <p:sldId id="293" r:id="rId37"/>
    <p:sldId id="291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283" r:id="rId4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524" autoAdjust="0"/>
  </p:normalViewPr>
  <p:slideViewPr>
    <p:cSldViewPr>
      <p:cViewPr>
        <p:scale>
          <a:sx n="100" d="100"/>
          <a:sy n="100" d="100"/>
        </p:scale>
        <p:origin x="946" y="-4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8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3FE64A96-CD84-4E2A-B166-5C588029A725}" type="datetimeFigureOut">
              <a:rPr lang="de-DE" smtClean="0"/>
              <a:t>01.05.2022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8757A994-ED28-428E-9CD4-466F469837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079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8C263F4D-7B14-48D7-B4D8-8E25EA92316C}" type="datetimeFigureOut">
              <a:rPr lang="de-DE" smtClean="0"/>
              <a:t>01.05.2022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61E883AF-BA87-40B9-9058-303D4C5029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28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883AF-BA87-40B9-9058-303D4C50293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01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9A5D-8F4C-4331-9A68-27057690029D}" type="datetime1">
              <a:rPr lang="de-DE" smtClean="0"/>
              <a:t>01.05.2022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219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DAD8-DB21-4D9F-AEDD-8FAC37133D79}" type="datetime1">
              <a:rPr lang="de-DE" smtClean="0"/>
              <a:t>01.05.2022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65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9BBF-7ECF-4AE0-8B4F-040D2B117ADD}" type="datetime1">
              <a:rPr lang="de-DE" smtClean="0"/>
              <a:t>01.05.2022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22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4742-54B4-4637-BF3F-8C3E41F1721F}" type="datetime1">
              <a:rPr lang="de-DE" smtClean="0"/>
              <a:t>01.05.2022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37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2B96-0C7B-41E5-AB96-782CA5ABB7C4}" type="datetime1">
              <a:rPr lang="de-DE" smtClean="0"/>
              <a:t>01.05.2022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3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7971-50B4-4B19-9875-1FD91363F8F7}" type="datetime1">
              <a:rPr lang="de-DE" smtClean="0"/>
              <a:t>01.05.2022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30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5B15-2DD4-4C1D-A1D2-50D8AC63D0AF}" type="datetime1">
              <a:rPr lang="de-DE" smtClean="0"/>
              <a:t>01.05.2022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9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C37F-5A1D-47CD-8E5F-89C5B40F4E3D}" type="datetime1">
              <a:rPr lang="de-DE" smtClean="0"/>
              <a:t>01.05.2022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862D-0B84-441B-BD30-01027B58FA8C}" type="datetime1">
              <a:rPr lang="de-DE" smtClean="0"/>
              <a:t>01.05.2022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81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51D9-3F36-44C6-863C-AE65C8757077}" type="datetime1">
              <a:rPr lang="de-DE" smtClean="0"/>
              <a:t>01.05.2022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75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0341-DE2D-4B2E-920B-0A0007347FFC}" type="datetime1">
              <a:rPr lang="de-DE" smtClean="0"/>
              <a:t>01.05.2022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63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A8AAF-DB39-4037-9A4F-BFC78F8ECF61}" type="datetime1">
              <a:rPr lang="de-DE" smtClean="0"/>
              <a:t>01.05.2022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Marianne Mentzel - Sprachheilpädagogin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C7207-994B-400E-919C-69B766ECC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00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764705"/>
            <a:ext cx="7918648" cy="283574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„Elterngespräche erfolgreich gestalten“</a:t>
            </a:r>
            <a:b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Dialog mit Eltern von Anfang an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3789040"/>
            <a:ext cx="7560840" cy="18497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2400" b="1" dirty="0"/>
              <a:t>Elternkooperation / Modul 5</a:t>
            </a:r>
          </a:p>
          <a:p>
            <a:r>
              <a:rPr lang="de-DE" sz="2400" b="1" dirty="0"/>
              <a:t>GLK 20f220427 am 27. April 2022</a:t>
            </a:r>
          </a:p>
          <a:p>
            <a:r>
              <a:rPr lang="de-DE" sz="2400" dirty="0"/>
              <a:t>Marianne Mentzel - Sprachheilpädagogin</a:t>
            </a:r>
          </a:p>
        </p:txBody>
      </p:sp>
    </p:spTree>
    <p:extLst>
      <p:ext uri="{BB962C8B-B14F-4D97-AF65-F5344CB8AC3E}">
        <p14:creationId xmlns:p14="http://schemas.microsoft.com/office/powerpoint/2010/main" val="195221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Rolle der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Pädagog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 können dazu beitragen: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Kinder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resilient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gegenüber negativen Einflüssen werden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Kinder vielfältige Erfahrungen machen können, die ihnen das beste Zuhause nicht bieten kann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-das Kinder sich lösen können um eigenständiger zu werden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Kinder lernen sich gegenüber Gleichaltrigen durchzusetzen 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-das Kinder Entscheidungen mit Unterstützung der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Pädagog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*innen und eigenständig treffen lernen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 Kindern Gruppenerfahrungen zu ermöglichen</a:t>
            </a:r>
          </a:p>
          <a:p>
            <a:pPr marL="0" indent="0">
              <a:buNone/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63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11</a:t>
            </a:fld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548680"/>
            <a:ext cx="831378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95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Expertentum der pädagogischen Fachkräfte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Weitere mögliche Aufgaben der Fachkräfte sind: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dem Wissen um Fähigkeiten und Fertigkeiten, gemeinsam mit den Eltern Entwicklungsschritte zu umschreiben und zu vereinbaren, wer welchen Beitrag leistet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…Akzeptanz schafft Vertrauen und ist die Basis für partnerschaftliche Zusammenarbeit.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167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6000" b="1" dirty="0">
                <a:solidFill>
                  <a:schemeClr val="accent6">
                    <a:lumMod val="75000"/>
                  </a:schemeClr>
                </a:solidFill>
              </a:rPr>
              <a:t>STARKE KINDER BRAUCHEN </a:t>
            </a:r>
          </a:p>
          <a:p>
            <a:pPr marL="0" indent="0" algn="ctr">
              <a:buNone/>
            </a:pPr>
            <a:r>
              <a:rPr lang="de-DE" sz="6000" b="1" dirty="0">
                <a:solidFill>
                  <a:schemeClr val="accent6">
                    <a:lumMod val="75000"/>
                  </a:schemeClr>
                </a:solidFill>
              </a:rPr>
              <a:t>STARKE ELTERN!!!</a:t>
            </a:r>
          </a:p>
          <a:p>
            <a:pPr marL="0" indent="0" algn="ctr">
              <a:buNone/>
            </a:pPr>
            <a:endParaRPr lang="de-DE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13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2939480" cy="16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12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600953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Beziehungsdreieck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14</a:t>
            </a:fld>
            <a:endParaRPr lang="de-DE"/>
          </a:p>
        </p:txBody>
      </p:sp>
      <p:sp>
        <p:nvSpPr>
          <p:cNvPr id="6" name="Flussdiagramm: Auszug 5"/>
          <p:cNvSpPr/>
          <p:nvPr/>
        </p:nvSpPr>
        <p:spPr>
          <a:xfrm>
            <a:off x="1763688" y="627614"/>
            <a:ext cx="5776873" cy="510564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bei diesem Beziehungsdreieck</a:t>
            </a:r>
          </a:p>
          <a:p>
            <a:pPr algn="ctr"/>
            <a:r>
              <a:rPr lang="de-DE" dirty="0"/>
              <a:t>nehmen </a:t>
            </a:r>
          </a:p>
          <a:p>
            <a:pPr algn="ctr"/>
            <a:r>
              <a:rPr lang="de-DE" dirty="0"/>
              <a:t>Eltern </a:t>
            </a:r>
          </a:p>
          <a:p>
            <a:pPr algn="ctr"/>
            <a:r>
              <a:rPr lang="de-DE" dirty="0"/>
              <a:t>Kind </a:t>
            </a:r>
          </a:p>
          <a:p>
            <a:pPr algn="ctr"/>
            <a:r>
              <a:rPr lang="de-DE" dirty="0"/>
              <a:t>und </a:t>
            </a:r>
            <a:r>
              <a:rPr lang="de-DE" dirty="0" err="1"/>
              <a:t>Pädagog</a:t>
            </a:r>
            <a:r>
              <a:rPr lang="de-DE" dirty="0"/>
              <a:t>*innen </a:t>
            </a:r>
          </a:p>
          <a:p>
            <a:pPr algn="ctr"/>
            <a:r>
              <a:rPr lang="de-DE" dirty="0"/>
              <a:t>eine gleichberechtigte Rolle ein</a:t>
            </a:r>
          </a:p>
        </p:txBody>
      </p:sp>
    </p:spTree>
    <p:extLst>
      <p:ext uri="{BB962C8B-B14F-4D97-AF65-F5344CB8AC3E}">
        <p14:creationId xmlns:p14="http://schemas.microsoft.com/office/powerpoint/2010/main" val="47938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beschreibt eine aktive und gleichberechtigte Form der Erziehungspartnerschaft</a:t>
            </a:r>
          </a:p>
          <a:p>
            <a:pPr marL="0" indent="0">
              <a:buNone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ist so etwas wie ein  „magisches Dreieck“ in dem alles pädagogische stattfindet</a:t>
            </a:r>
          </a:p>
          <a:p>
            <a:pPr marL="0" indent="0">
              <a:buNone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jeder will etwas von jedem</a:t>
            </a:r>
          </a:p>
          <a:p>
            <a:pPr marL="0" indent="0">
              <a:buNone/>
            </a:pPr>
            <a:endParaRPr lang="de-DE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313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wechselseitige Erwartungen… </a:t>
            </a:r>
          </a:p>
          <a:p>
            <a:pPr marL="0" indent="0">
              <a:buNone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Hoffnungen und Befürchtungen, Wünsche und Projektionen, Überforderung und Unterforderung sowie Nähe- und Distanzbedürfnisse…</a:t>
            </a:r>
          </a:p>
          <a:p>
            <a:pPr marL="0" indent="0">
              <a:buNone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sollten im Blick behalten werden um Konfliktpotential wahrnehmen zu können</a:t>
            </a:r>
          </a:p>
          <a:p>
            <a:pPr marL="0" indent="0">
              <a:buNone/>
            </a:pPr>
            <a:endParaRPr lang="de-DE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888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PÄDAGOGINNEN ALS DIENSTLEISTER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Eltern sind Auftraggeber – also Kunden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Kinder sind (im günstigsten Fall) die Nutznießer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Fachkräfte /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Pädagog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*innen sind nach diesem Verständnis eindeutig Dienstleister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771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möglicher Rollenkonflikt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de-DE" dirty="0"/>
          </a:p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 Rollenkonflikt ist dann vorprogrammiert, wenn Fachkräfte mit dieser Rolle hadern…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18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3670376" cy="243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001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…und mögliche Lösungen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464137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de-DE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„Dienstleistung“ hat zwei Dimensionen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-die objektive Sicht ist definiert durch das Konzept, über den BEP, das </a:t>
            </a:r>
            <a:r>
              <a:rPr lang="de-DE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Baykibig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die entsprechenden Ausführungsbestimmungen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subjektiv gibt es keine Definition für eine „fehlerfreie“ Dienstleistung.</a:t>
            </a:r>
          </a:p>
          <a:p>
            <a:pPr marL="0" indent="0">
              <a:buNone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82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de-DE" dirty="0"/>
              <a:t> 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„</a:t>
            </a:r>
            <a:r>
              <a:rPr lang="de-DE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Arbeit macht mir großen Spaß – wenn nur die Eltern nicht wären!“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885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…mögliche Lösungen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Qualitätsmerkmale wie: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päd. Angebote und Formen der Zusammenarbeit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-Hospitationen und interaktive Elternbeteiligung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Themenabende für die Eltern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-Umgang mit Raum und Zeit; z.B. in der Eingewöhnung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und in der Gestaltung von Übergängen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-Personalschlüssel und Qualifikationen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15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21</a:t>
            </a:fld>
            <a:endParaRPr lang="de-DE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760" y="980728"/>
            <a:ext cx="4754563" cy="4754562"/>
          </a:xfrm>
        </p:spPr>
      </p:pic>
    </p:spTree>
    <p:extLst>
      <p:ext uri="{BB962C8B-B14F-4D97-AF65-F5344CB8AC3E}">
        <p14:creationId xmlns:p14="http://schemas.microsoft.com/office/powerpoint/2010/main" val="1663460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 wesentliches Qualitätsmerkmal wäre eine größtmögliche Schnittstelle zwischen den Sichtweisen der Eltern, der Leitung und dem gesamten pädagogischen Team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22</a:t>
            </a:fld>
            <a:endParaRPr lang="de-DE"/>
          </a:p>
        </p:txBody>
      </p:sp>
      <p:pic>
        <p:nvPicPr>
          <p:cNvPr id="2050" name="Picture 2" descr="C:\Users\Mentzel\AppData\Local\Microsoft\Windows\INetCache\IE\DKREVO50\194px-Autotypische_farbmischun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0"/>
            <a:ext cx="2463492" cy="18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65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Nutzen für das Kind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Eine einvernehmliche Kooperation zwischen Pädagoginnen und Eltern bedeutet für das Kind: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ich fühle mich doppelt geliebt und gehalten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meine Bedürfnisse nach Orientierung und Stabilität werden gesehen und nach Möglichkeit erfüllt</a:t>
            </a:r>
          </a:p>
          <a:p>
            <a:pPr marL="0" indent="0">
              <a:buNone/>
            </a:pPr>
            <a:r>
              <a:rPr lang="de-DE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Sind Eltern und </a:t>
            </a:r>
            <a:r>
              <a:rPr lang="de-DE" sz="2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Pädagog</a:t>
            </a:r>
            <a:r>
              <a:rPr lang="de-DE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*innen im Einklang, stärkt das die Wirksamkeit der päd. Aufgaben, schafft Vertrauen, sorgt für Klarheit.</a:t>
            </a:r>
          </a:p>
          <a:p>
            <a:pPr marL="0" indent="0">
              <a:buNone/>
            </a:pPr>
            <a:r>
              <a:rPr lang="de-DE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heißt jedoch auch, los zu lassen, wo Einigkeit nicht möglich ist.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23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1404157" cy="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27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de-DE" sz="2800" dirty="0"/>
              <a:t>der Nutzen für die Eltern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einer guten (echten) Erziehungspartnerschaft fühlen sich Eltern ernstgenommen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allen Wünschen, Sorgen und Nöten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können sie sich Beratung holen, wenn sie mal nicht weiter wissen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Können im besten Fall so „SEIN“ mit all ihren menschlichen Unzulänglichkeiten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 müssen sich und auch den anderen nichts beweisen (Berufstätigkeit und Familie)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 können sich einbringen mit Ideen, Kompetenzen, etc. ohne dauerhafte Verpflichtung – Engagement im Elternbeirat; punktuell Übernahme von Aufgaben – Expertentum abfragen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24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883631" cy="105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24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der Nutzen für die Fachkräfte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Partnerschaftliche Zusammenarbeit bedeuten, es gibt kein oben und kein unten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Pädagog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*innen müssen nicht immer die Kompetenten und Allwissenden sein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Es gibt eine gemeinsame und damit geteilte Verantwortung für das Kind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Vorwürfe etwas wichtiges übersehen, vergessen oder nicht beachtet zu haben wären dann überflüssig</a:t>
            </a:r>
          </a:p>
          <a:p>
            <a:pPr marL="0" indent="0">
              <a:buNone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Pädagog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*innen und Eltern planen einvernehmlich und übernehmen jeweils einen Teil der Verantwortung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Eine Nähe auf Augenhöhe prägt die Beziehungen und die Zusammenarbeit mit den Eltern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25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1776239" cy="69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90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Grenzen partnerschaftlicher Zusammenarbeit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26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ich das eigentlich – eine partnerschaftliche Zusammenarbeit?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tue ich alles um eine Kooperation zu ermöglichen?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respektvolle Umgang ist oberstes Gebot!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Partnerschaftliche Kooperation ist jedoch dann von größter Wichtigkeit, wenn Gefahr für Leib und Seele des Kindes besteht… (§ 8a „Kindeswohlgefährdung“!)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44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60095-F1A4-0289-3837-7B2C4483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Eisbermodell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8F6765-378D-ADB1-2D05-7815269C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EC84E5-5244-C451-B825-F9E34CFA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27</a:t>
            </a:fld>
            <a:endParaRPr lang="de-DE"/>
          </a:p>
        </p:txBody>
      </p:sp>
      <p:pic>
        <p:nvPicPr>
          <p:cNvPr id="2050" name="Bild 1" descr="Eisberg-Gesetz bzw. Eisberg-Modell">
            <a:extLst>
              <a:ext uri="{FF2B5EF4-FFF2-40B4-BE49-F238E27FC236}">
                <a16:creationId xmlns:a16="http://schemas.microsoft.com/office/drawing/2014/main" id="{06F135CA-F373-21B7-8BA8-361F2B4E6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94982"/>
            <a:ext cx="5443296" cy="493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" descr="Eisberg-Gesetz bzw. Eisberg-Modell">
            <a:extLst>
              <a:ext uri="{FF2B5EF4-FFF2-40B4-BE49-F238E27FC236}">
                <a16:creationId xmlns:a16="http://schemas.microsoft.com/office/drawing/2014/main" id="{1856A013-87D8-1003-74B0-9B7EE0EE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94982"/>
            <a:ext cx="5443296" cy="493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24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alles muss klein beginnen…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28</a:t>
            </a:fld>
            <a:endParaRPr lang="de-DE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397128" cy="468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732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mein inneres Team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de-DE" dirty="0"/>
              <a:t>…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unsere innere Reaktion auf einen Menschen, auf eine Situation ist einheitlich und klar sondern vielfältig und schwankend.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…oft schenken wir dieser inneren Vielfalt keine oder wenig Beobachtung oder Aufmerksamkeit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…es ist nur menschlich, dass mindestens „zwei Seelen in unserer Brust“ wohnen.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…die inneren Stimmenträger sind Mitglieder unseres inneren Teams   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(Schulz von Thun 1998)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37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332656"/>
            <a:ext cx="8219256" cy="579350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„Es braucht ein ganzes Dorf um ein Kind zu erziehen“</a:t>
            </a:r>
          </a:p>
          <a:p>
            <a:pPr marL="0" indent="0">
              <a:buNone/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	</a:t>
            </a: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afrikanisches Sprichwort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3456384" cy="256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1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30</a:t>
            </a:fld>
            <a:endParaRPr lang="de-D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40067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44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Minuten vorm Elterngespräch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31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Minuten vorm Elterngespräch</a:t>
            </a:r>
          </a:p>
          <a:p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sieht mein inneres Team aus?</a:t>
            </a:r>
          </a:p>
          <a:p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 ist da und was sagen sie?</a:t>
            </a:r>
          </a:p>
          <a:p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 steht ganz vorne und macht sich breit, welche Stimmen sind im Hintergrund zu hören?</a:t>
            </a:r>
          </a:p>
          <a:p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3000" b="1" dirty="0">
                <a:solidFill>
                  <a:schemeClr val="accent6">
                    <a:lumMod val="75000"/>
                  </a:schemeClr>
                </a:solidFill>
              </a:rPr>
              <a:t>Wie viele „Seelen wohnen in Ihrer Brust“?</a:t>
            </a:r>
          </a:p>
          <a:p>
            <a:pPr marL="0" indent="0">
              <a:buNone/>
            </a:pPr>
            <a:r>
              <a:rPr lang="de-DE" sz="3000" b="1" dirty="0">
                <a:solidFill>
                  <a:schemeClr val="accent6">
                    <a:lumMod val="75000"/>
                  </a:schemeClr>
                </a:solidFill>
              </a:rPr>
              <a:t>Austausch in Kleingruppen zu Ihren Erfahrungen</a:t>
            </a:r>
          </a:p>
          <a:p>
            <a:pPr marL="0" indent="0">
              <a:buNone/>
            </a:pPr>
            <a:endParaRPr lang="de-DE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75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/>
              <a:t>man kann nicht </a:t>
            </a:r>
            <a:r>
              <a:rPr lang="de-DE" dirty="0" err="1"/>
              <a:t>nicht</a:t>
            </a:r>
            <a:r>
              <a:rPr lang="de-DE" dirty="0"/>
              <a:t> kommunizieren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32</a:t>
            </a:fld>
            <a:endParaRPr lang="de-D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4331"/>
            <a:ext cx="8229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41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33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251520" y="260648"/>
            <a:ext cx="7978080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„Man kann nicht </a:t>
            </a:r>
            <a:r>
              <a:rPr lang="de-D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nicht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kommunizieren, 	denn jede Kommunikation (nicht nur mit 	Worten)ist Verhalten und genauso wie   	man sich nicht </a:t>
            </a:r>
            <a:r>
              <a:rPr lang="de-D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nicht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verhalten kann, kann 	man nicht </a:t>
            </a:r>
            <a:r>
              <a:rPr lang="de-D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nicht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kommunizieren.“ 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		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(Paul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Watzlawik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Jedes Verhalten ist eine Mitteilung einer Person an ihre Umwelt</a:t>
            </a:r>
          </a:p>
        </p:txBody>
      </p:sp>
    </p:spTree>
    <p:extLst>
      <p:ext uri="{BB962C8B-B14F-4D97-AF65-F5344CB8AC3E}">
        <p14:creationId xmlns:p14="http://schemas.microsoft.com/office/powerpoint/2010/main" val="1263422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Kommunikations-Quadrat / Schulz von Thun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34</a:t>
            </a:fld>
            <a:endParaRPr lang="de-DE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291265" cy="394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903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60648"/>
            <a:ext cx="8147248" cy="579350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Sowohl Sender als auch 	Empfänger sind für die Qualität 	der Kommunikation 	verantwortlich, wobei die 	</a:t>
            </a:r>
            <a:r>
              <a:rPr lang="de-DE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unmissverständliche </a:t>
            </a:r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Kommunikation der Idealfall ist 	und nicht die Regel.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935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36</a:t>
            </a:fld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764705"/>
            <a:ext cx="5040784" cy="504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80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Grundlagen für ein gutes Gespräch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de-DE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de-DE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Ich-Botschaften</a:t>
            </a:r>
          </a:p>
          <a:p>
            <a:pPr marL="0" indent="0">
              <a:buNone/>
            </a:pPr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statt </a:t>
            </a:r>
            <a:r>
              <a:rPr lang="de-DE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Du-Botschaften, </a:t>
            </a:r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sollten in Elterngesprächen </a:t>
            </a:r>
            <a:r>
              <a:rPr lang="de-DE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Ich-Botschaften</a:t>
            </a:r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verwendet werden</a:t>
            </a:r>
          </a:p>
          <a:p>
            <a:pPr marL="0" indent="0">
              <a:buNone/>
            </a:pPr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-sie drücken eigene Empfindungen und Perspektiven klar und deutlich aus</a:t>
            </a:r>
          </a:p>
          <a:p>
            <a:pPr marL="0" indent="0">
              <a:buNone/>
            </a:pPr>
            <a:r>
              <a:rPr lang="de-DE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-sie wirken auf das Gegenüber weniger vorwurfsvoll</a:t>
            </a:r>
          </a:p>
          <a:p>
            <a:pPr marL="0" indent="0">
              <a:buNone/>
            </a:pP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800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läuft ein Elterngespräch gut ab?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38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 und Kontakt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Einen ansprechenden Rahmen gestalten (Auswahl des Ortes…) 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Kontakt zum Gesprächspartner herstellen, eine unsichtbare Brücke bauen und eine Vertrauensbasis bauen.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Gespräch mit Infos über Themen und Anliegen eröffnen, Ziele definieren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Gespräch mit einer Vereinbarung, einer Zusammenfassung … abschließen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Verabschiedung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93095"/>
            <a:ext cx="12747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241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Sechs Grundbedürfnisse von Eltern zur partnerschaftlichen Zusammenarbeit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Eltern möchten Verstehen, was von Ihnen erwartet wird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Vereinbarungen so konkret wie möglich treffen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Prioritäten setzten – was ist im Moment das Wichtigste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Hilfe anbieten – falls diese gebraucht werden</a:t>
            </a: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Eltern möchten Ernst genommen werden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Übernahme von Aufgaben, bei denen sie freie Hand haben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bei der Entscheidungsfindung begleiten, ohne zu überreden oder Druck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auszuüben</a:t>
            </a: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Eltern möchten wissen, ob sie gute Eltern sind</a:t>
            </a: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Unter- oder Überforderungen vermeiden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konstruktive und situationsbezogene Kritik (Ich-Botschaften)</a:t>
            </a:r>
          </a:p>
          <a:p>
            <a:pPr marL="0" indent="0">
              <a:buNone/>
            </a:pP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8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Ablauf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alles muss klein beginnen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Rollen in der Elternkooperation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Expertentum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Rollenkonflikte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Qualitätsmerkmale und deren Nutzen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vom inneren Team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Kommunikationsmodelle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Grundlagen für ein gutes Gespräch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1736"/>
            <a:ext cx="1091672" cy="111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11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Sechs Grundbedürfnisse von Eltern zur partnerschaftlichen Zusammenarbeit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Eltern möchten Hilfe erhalten, wenn sie sie brauchen</a:t>
            </a: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gemeinsame Lösungswege finden</a:t>
            </a: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Ermutigung</a:t>
            </a: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Wissen und Erfahrungen anbieten (ohne zu belehren…)</a:t>
            </a: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Eltern möchte täglich neue Chancen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Dinge sofort und mit denen ansprechen, die sie auch betreffen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nicht nachtragend sein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6.Eltern möchten über Veränderungen im Umfeld ihres Kindes                   					      mitentscheiden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Elternkompetenz einbeziehen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verdeutlichen, wer ein Interesse an der geplanten Veränderung hat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deutlich machen, was verhandelbar ist und was nicht</a:t>
            </a:r>
          </a:p>
          <a:p>
            <a:pPr marL="0" indent="0">
              <a:buNone/>
            </a:pP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915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Eltern im Dialog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   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Eltern in ihren Stärken </a:t>
            </a:r>
            <a:r>
              <a:rPr lang="de-DE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stärken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sie verstehen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einen gemeinsamen Nenner finden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ihre Selbstwirksamkeit unterstützen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an die Eigenverantwortung </a:t>
            </a:r>
            <a:r>
              <a:rPr lang="de-DE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apelieren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Dialog ist keine Technik, sondern immer eine Haltung hinter der gegenseitiger Respekt steht.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1802718" cy="78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511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de-DE" dirty="0"/>
          </a:p>
          <a:p>
            <a:pPr marL="0" indent="0" algn="ctr">
              <a:buNone/>
            </a:pPr>
            <a:r>
              <a:rPr lang="de-DE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Finden Sie Regeln einer dialogischen Kommunikation </a:t>
            </a:r>
          </a:p>
          <a:p>
            <a:pPr marL="0" indent="0" algn="ctr">
              <a:buNone/>
            </a:pPr>
            <a:endParaRPr lang="de-DE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42</a:t>
            </a:fld>
            <a:endParaRPr lang="de-D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0"/>
            <a:ext cx="58293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465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welche Kompetenzen brauchen wir?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Ethische Kompetenz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de-DE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Menschenbild, Vertrauen in Selbstentwicklung und Selbstorganisationskräfte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Rollenkompetenz</a:t>
            </a:r>
          </a:p>
          <a:p>
            <a:pPr marL="0" indent="0">
              <a:buNone/>
            </a:pPr>
            <a:r>
              <a:rPr lang="de-DE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verschiedenen Rollen sattelfest sein – Rolle der Vermittlern, der Expertin, der Partnerin 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Vernetzungskompetenz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Verflechtung und Wechselwirkung familiärer und sozialer Netze, Kulturraum, sozial-politisches Umfeld, Zuständigkeiten…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Soziale- und Kommunikationskompetenz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akzeptierende und empathische Grundhaltung, Small-Talk-Fähigkeiten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Reflexionskompetenz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Selbstfürsorge, Teamsitzungen, Gespräche mit Kolleginnen, im Team, der Leitung, in Arbeitskreisen, in der Supervision, Reflexion von Haltung und Verhalten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43</a:t>
            </a:fld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67544" y="330796"/>
            <a:ext cx="82296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welche Kompetenzen brauchen wir?</a:t>
            </a:r>
          </a:p>
        </p:txBody>
      </p:sp>
    </p:spTree>
    <p:extLst>
      <p:ext uri="{BB962C8B-B14F-4D97-AF65-F5344CB8AC3E}">
        <p14:creationId xmlns:p14="http://schemas.microsoft.com/office/powerpoint/2010/main" val="542112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welche Kompetenzen brauchen wir?</a:t>
            </a:r>
            <a:b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31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Konzeptionelle 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denken in Prozessen, Planung und Koordinierung, entwickeln und halten eines „roten Fadens“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Fachkompetenz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Kenntnis über entwicklungs- und lernpsychologische Forschungen und Erfahrungen, Inhalte des BEP, gute Zusammenarbeit zum Wohl des Kindes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Führungskompetenz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Fähigkeiten und Fertigkeiten zur Steuerung eines Gesprächs, Initiative ergreifen ohne etwas vorweg zu nehmen, zeitlichen Ablauf koordinieren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Feldkompetenz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Vernetzung verschiedener Institutionen, mit dem jeweiliges Netz und seiner „Kultur“ vertraut sein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673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Dokumentation und Evaluation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526058"/>
            <a:ext cx="82296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„Elternarbeit“ muss dokumentiert werden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nachvollziehbar sein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 überprüfen – Evaluation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Ziele erarbeiten und transparent machen (sonst ist jeder Weg der richtige!!!)</a:t>
            </a:r>
          </a:p>
          <a:p>
            <a:pPr>
              <a:buFont typeface="Courier New" panose="02070309020205020404" pitchFamily="49" charset="0"/>
              <a:buChar char="o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45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2639870" cy="21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111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WORAN WOLLEN WIR MESSEN, OB UNSER VERHÄLTNIS </a:t>
            </a:r>
          </a:p>
          <a:p>
            <a:pPr marL="0" indent="0" algn="ctr">
              <a:buNone/>
            </a:pPr>
            <a:r>
              <a:rPr lang="de-DE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 DEN ELTERN PARTNERSCHAFTLICH IST??</a:t>
            </a:r>
          </a:p>
          <a:p>
            <a:pPr marL="0" indent="0" algn="ctr">
              <a:buNone/>
            </a:pPr>
            <a:endParaRPr lang="de-DE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46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3282854" cy="207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62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/>
              <a:t>Ein Film zum Abschluss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47</a:t>
            </a:fld>
            <a:endParaRPr lang="de-DE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549759"/>
              </p:ext>
            </p:extLst>
          </p:nvPr>
        </p:nvGraphicFramePr>
        <p:xfrm>
          <a:off x="1401763" y="3135313"/>
          <a:ext cx="7094537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Objekt-Manager-Shellobjekt" showAsIcon="1" r:id="rId3" imgW="2709000" imgH="437400" progId="Package">
                  <p:embed/>
                </p:oleObj>
              </mc:Choice>
              <mc:Fallback>
                <p:oleObj name="Objekt-Manager-Shellobjekt" showAsIcon="1" r:id="rId3" imgW="270900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1763" y="3135313"/>
                        <a:ext cx="7094537" cy="114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2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Alles muss klein beginnen, muss erst an Kraft gewinnen…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Eltern sind Experten für ihr Kind</a:t>
            </a: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Kompetenz der Eltern steht an erster Stelle...</a:t>
            </a:r>
          </a:p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Eltern sind die Experten für ihr Kind…</a:t>
            </a:r>
          </a:p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Eltern haben den größten Einfluss auf ihr Kind…</a:t>
            </a:r>
          </a:p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Eltern haben die Befugnis zu entscheiden…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95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das hätte ich ja gerne, dass Eltern </a:t>
            </a:r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Experten wären!“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Warum sind Eltern Experten für ihr Kind?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weil sie: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längste und intensivste Beziehung haben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-durch ihre Gene prägen 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gemeinsam den Geburtsstress durchlebt haben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-die erste und intensivste emotionale Beziehung haben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Schutz geben, Bedürfnisse befriedigen, Vertrauen vermitteln, Sicherheit geben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518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Eltern / Familien sind nicht nur die „ersten Erzieher“ im chronologischen Sinn, sondern auch in der Wertigkeit!“</a:t>
            </a:r>
          </a:p>
          <a:p>
            <a:pPr marL="0" indent="0">
              <a:buNone/>
            </a:pPr>
            <a:endParaRPr lang="de-DE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7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07" y="3284984"/>
            <a:ext cx="4536504" cy="279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89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/>
              <a:t>Die Rolle der </a:t>
            </a:r>
            <a:r>
              <a:rPr lang="de-DE" dirty="0" err="1"/>
              <a:t>Pädagog</a:t>
            </a:r>
            <a:r>
              <a:rPr lang="de-DE" dirty="0"/>
              <a:t>*innen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Bindungserfahrungen des Kindes im ersten Lebensjahr prägt die Beziehungsgestaltung ein Leben lang und ist durch nichts zu ersetzen.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83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de-DE" dirty="0"/>
          </a:p>
          <a:p>
            <a:pPr marL="0" indent="0" algn="ctr">
              <a:buNone/>
            </a:pPr>
            <a:r>
              <a:rPr lang="de-DE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oder andere Erfahrungen können sie verstärken oder abschwächen, das Bindungsverhalten starr oder flexibel machen, aber nicht grundlegend ändern.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Marianne Mentzel - Sprachheilpädagogin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207-994B-400E-919C-69B766ECC41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06112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1942</Words>
  <Application>Microsoft Office PowerPoint</Application>
  <PresentationFormat>Bildschirmpräsentation (4:3)</PresentationFormat>
  <Paragraphs>328</Paragraphs>
  <Slides>47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4" baseType="lpstr">
      <vt:lpstr>Arial</vt:lpstr>
      <vt:lpstr>Calibri</vt:lpstr>
      <vt:lpstr>Comic Sans MS</vt:lpstr>
      <vt:lpstr>Courier New</vt:lpstr>
      <vt:lpstr>Wingdings</vt:lpstr>
      <vt:lpstr>Larissa</vt:lpstr>
      <vt:lpstr>Objekt-Manager-Shellobjekt</vt:lpstr>
      <vt:lpstr>„Elterngespräche erfolgreich gestalten“ Dialog mit Eltern von Anfang an</vt:lpstr>
      <vt:lpstr>PowerPoint-Präsentation</vt:lpstr>
      <vt:lpstr>PowerPoint-Präsentation</vt:lpstr>
      <vt:lpstr>Ablauf</vt:lpstr>
      <vt:lpstr>Alles muss klein beginnen, muss erst an Kraft gewinnen…</vt:lpstr>
      <vt:lpstr>„das hätte ich ja gerne, dass Eltern  Experten wären!“</vt:lpstr>
      <vt:lpstr>PowerPoint-Präsentation</vt:lpstr>
      <vt:lpstr>Die Rolle der Pädagog*innen</vt:lpstr>
      <vt:lpstr>PowerPoint-Präsentation</vt:lpstr>
      <vt:lpstr>Die Rolle der Pädagog*innen</vt:lpstr>
      <vt:lpstr>PowerPoint-Präsentation</vt:lpstr>
      <vt:lpstr>Expertentum der pädagogischen Fachkräfte </vt:lpstr>
      <vt:lpstr>PowerPoint-Präsentation</vt:lpstr>
      <vt:lpstr>PowerPoint-Präsentation</vt:lpstr>
      <vt:lpstr>PowerPoint-Präsentation</vt:lpstr>
      <vt:lpstr>PowerPoint-Präsentation</vt:lpstr>
      <vt:lpstr>PÄDAGOGINNEN ALS DIENSTLEISTER</vt:lpstr>
      <vt:lpstr>möglicher Rollenkonflikt</vt:lpstr>
      <vt:lpstr>…und mögliche Lösungen </vt:lpstr>
      <vt:lpstr>…mögliche Lösungen</vt:lpstr>
      <vt:lpstr>PowerPoint-Präsentation</vt:lpstr>
      <vt:lpstr>PowerPoint-Präsentation</vt:lpstr>
      <vt:lpstr>der Nutzen für das Kind</vt:lpstr>
      <vt:lpstr>der Nutzen für die Eltern</vt:lpstr>
      <vt:lpstr>der Nutzen für die Fachkräfte</vt:lpstr>
      <vt:lpstr> Grenzen partnerschaftlicher Zusammenarbeit</vt:lpstr>
      <vt:lpstr>Eisbermodell</vt:lpstr>
      <vt:lpstr>alles muss klein beginnen…</vt:lpstr>
      <vt:lpstr>mein inneres Team</vt:lpstr>
      <vt:lpstr>PowerPoint-Präsentation</vt:lpstr>
      <vt:lpstr>10 Minuten vorm Elterngespräch</vt:lpstr>
      <vt:lpstr>man kann nicht nicht kommunizieren</vt:lpstr>
      <vt:lpstr>PowerPoint-Präsentation</vt:lpstr>
      <vt:lpstr>Kommunikations-Quadrat / Schulz von Thun</vt:lpstr>
      <vt:lpstr>PowerPoint-Präsentation</vt:lpstr>
      <vt:lpstr>PowerPoint-Präsentation</vt:lpstr>
      <vt:lpstr>Grundlagen für ein gutes Gespräch</vt:lpstr>
      <vt:lpstr>Wie läuft ein Elterngespräch gut ab?</vt:lpstr>
      <vt:lpstr>Sechs Grundbedürfnisse von Eltern zur partnerschaftlichen Zusammenarbeit</vt:lpstr>
      <vt:lpstr>Sechs Grundbedürfnisse von Eltern zur partnerschaftlichen Zusammenarbeit</vt:lpstr>
      <vt:lpstr>mit Eltern im Dialog</vt:lpstr>
      <vt:lpstr>PowerPoint-Präsentation</vt:lpstr>
      <vt:lpstr>und welche Kompetenzen brauchen wir?</vt:lpstr>
      <vt:lpstr> und welche Kompetenzen brauchen wir? </vt:lpstr>
      <vt:lpstr>Dokumentation und Evaluation</vt:lpstr>
      <vt:lpstr>PowerPoint-Präsentation</vt:lpstr>
      <vt:lpstr>Ein Film zum Abschluss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„Elterngespräche erfolgreich gestalten“ Dialog mit Eltern von Anfang an</dc:title>
  <dc:creator>Mentzel</dc:creator>
  <cp:lastModifiedBy>marianne.mentzel@gmx.de</cp:lastModifiedBy>
  <cp:revision>60</cp:revision>
  <cp:lastPrinted>2022-03-14T12:15:05Z</cp:lastPrinted>
  <dcterms:created xsi:type="dcterms:W3CDTF">2022-02-19T08:45:19Z</dcterms:created>
  <dcterms:modified xsi:type="dcterms:W3CDTF">2022-05-01T09:02:33Z</dcterms:modified>
</cp:coreProperties>
</file>