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9" r:id="rId3"/>
    <p:sldId id="354" r:id="rId4"/>
    <p:sldId id="355" r:id="rId5"/>
    <p:sldId id="411" r:id="rId6"/>
    <p:sldId id="412" r:id="rId7"/>
    <p:sldId id="413" r:id="rId8"/>
    <p:sldId id="365" r:id="rId9"/>
    <p:sldId id="359" r:id="rId10"/>
    <p:sldId id="363" r:id="rId11"/>
    <p:sldId id="419" r:id="rId12"/>
  </p:sldIdLst>
  <p:sldSz cx="10691813" cy="7559675"/>
  <p:notesSz cx="10234613" cy="70993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01" userDrawn="1">
          <p15:clr>
            <a:srgbClr val="A4A3A4"/>
          </p15:clr>
        </p15:guide>
        <p15:guide id="2" pos="2898" userDrawn="1">
          <p15:clr>
            <a:srgbClr val="A4A3A4"/>
          </p15:clr>
        </p15:guide>
        <p15:guide id="3" orient="horz" pos="1912" userDrawn="1">
          <p15:clr>
            <a:srgbClr val="A4A3A4"/>
          </p15:clr>
        </p15:guide>
        <p15:guide id="4" pos="29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49" autoAdjust="0"/>
  </p:normalViewPr>
  <p:slideViewPr>
    <p:cSldViewPr>
      <p:cViewPr>
        <p:scale>
          <a:sx n="130" d="100"/>
          <a:sy n="130" d="100"/>
        </p:scale>
        <p:origin x="480" y="-14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1901"/>
        <p:guide pos="2898"/>
        <p:guide orient="horz" pos="1912"/>
        <p:guide pos="29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E9780-389C-47F7-81CB-BBBA78FCCB35}" type="datetimeFigureOut">
              <a:rPr lang="de-DE" smtClean="0"/>
              <a:t>09.06.2022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8D4E1-9F17-49F2-9B14-C34A2CA593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447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3738" y="539750"/>
            <a:ext cx="37623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23030" y="3372036"/>
            <a:ext cx="8186402" cy="31938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1"/>
            <a:ext cx="4440301" cy="3541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87409" algn="l"/>
                <a:tab pos="1374819" algn="l"/>
                <a:tab pos="2062227" algn="l"/>
                <a:tab pos="27496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792166" y="1"/>
            <a:ext cx="4440301" cy="3541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87409" algn="l"/>
                <a:tab pos="1374819" algn="l"/>
                <a:tab pos="2062227" algn="l"/>
                <a:tab pos="27496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" y="6744073"/>
            <a:ext cx="4440301" cy="3541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87409" algn="l"/>
                <a:tab pos="1374819" algn="l"/>
                <a:tab pos="2062227" algn="l"/>
                <a:tab pos="27496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792166" y="6744073"/>
            <a:ext cx="4440301" cy="3541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87409" algn="l"/>
                <a:tab pos="1374819" algn="l"/>
                <a:tab pos="2062227" algn="l"/>
                <a:tab pos="27496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752CC730-3A10-48FB-8FB9-0DE471FD84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74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8784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821995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256148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69030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3B2CFF4-04C6-466B-98E5-69FC6C5B39CD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1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3738" y="539750"/>
            <a:ext cx="3763962" cy="2660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034" y="3372036"/>
            <a:ext cx="8188550" cy="3194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8784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821995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256148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69030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4A9869A-81BB-4597-B31E-1CAFC649B58D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10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3738" y="539750"/>
            <a:ext cx="3763962" cy="2660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034" y="3372036"/>
            <a:ext cx="8188550" cy="3194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8784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821995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256148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69030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4A9869A-81BB-4597-B31E-1CAFC649B58D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11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3738" y="539750"/>
            <a:ext cx="3763962" cy="2660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034" y="3372036"/>
            <a:ext cx="8188550" cy="3194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6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8784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821995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256148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69030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4A9869A-81BB-4597-B31E-1CAFC649B58D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2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3738" y="539750"/>
            <a:ext cx="3763962" cy="2660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034" y="3372036"/>
            <a:ext cx="8188550" cy="3194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dirty="0">
                <a:latin typeface="Times New Roman" pitchFamily="18" charset="0"/>
              </a:rPr>
              <a:t>Aus Pflanzen, Tieren,</a:t>
            </a:r>
            <a:r>
              <a:rPr lang="de-DE" altLang="de-DE" baseline="0" dirty="0">
                <a:latin typeface="Times New Roman" pitchFamily="18" charset="0"/>
              </a:rPr>
              <a:t> Boden, Wasser und Luft</a:t>
            </a:r>
            <a:endParaRPr lang="de-DE" altLang="de-D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0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8784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821995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256148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69030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4A9869A-81BB-4597-B31E-1CAFC649B58D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3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3738" y="539750"/>
            <a:ext cx="3763962" cy="2660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034" y="3372036"/>
            <a:ext cx="8188550" cy="3194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5616">
              <a:defRPr/>
            </a:pPr>
            <a:r>
              <a:rPr lang="de-DE" altLang="de-DE" dirty="0">
                <a:solidFill>
                  <a:schemeClr val="accent2">
                    <a:lumMod val="75000"/>
                  </a:schemeClr>
                </a:solidFill>
                <a:ea typeface="Microsoft YaHei" charset="-122"/>
                <a:sym typeface="Wingdings" panose="05000000000000000000" pitchFamily="2" charset="2"/>
              </a:rPr>
              <a:t>Mineralische Rohstoffe für Glas oder Eisen </a:t>
            </a:r>
          </a:p>
          <a:p>
            <a:endParaRPr lang="de-DE" altLang="de-D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2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8784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821995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256148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69030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4A9869A-81BB-4597-B31E-1CAFC649B58D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4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3738" y="539750"/>
            <a:ext cx="3763962" cy="2660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034" y="3372036"/>
            <a:ext cx="8188550" cy="3194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8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8784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821995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256148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69030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4A9869A-81BB-4597-B31E-1CAFC649B58D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5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3738" y="539750"/>
            <a:ext cx="3763962" cy="2660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034" y="3372036"/>
            <a:ext cx="8188550" cy="3194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dirty="0" err="1">
                <a:latin typeface="Times New Roman" pitchFamily="18" charset="0"/>
              </a:rPr>
              <a:t>Nitrous</a:t>
            </a:r>
            <a:r>
              <a:rPr lang="de-DE" altLang="de-DE" dirty="0">
                <a:latin typeface="Times New Roman" pitchFamily="18" charset="0"/>
              </a:rPr>
              <a:t> Oxide = Lachgas (Stickoxide)</a:t>
            </a:r>
          </a:p>
        </p:txBody>
      </p:sp>
    </p:spTree>
    <p:extLst>
      <p:ext uri="{BB962C8B-B14F-4D97-AF65-F5344CB8AC3E}">
        <p14:creationId xmlns:p14="http://schemas.microsoft.com/office/powerpoint/2010/main" val="177289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8784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821995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256148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69030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4A9869A-81BB-4597-B31E-1CAFC649B58D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6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3738" y="539750"/>
            <a:ext cx="3763962" cy="2660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034" y="3372036"/>
            <a:ext cx="8188550" cy="3194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20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8784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821995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256148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69030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4A9869A-81BB-4597-B31E-1CAFC649B58D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7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3738" y="539750"/>
            <a:ext cx="3763962" cy="2660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034" y="3372036"/>
            <a:ext cx="8188550" cy="3194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9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8784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821995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256148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69030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4A9869A-81BB-4597-B31E-1CAFC649B58D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8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3738" y="539750"/>
            <a:ext cx="3763962" cy="2660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034" y="3372036"/>
            <a:ext cx="8188550" cy="3194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2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8784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821995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256148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690302" indent="-217077" defTabSz="4266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409" algn="l"/>
                <a:tab pos="1374819" algn="l"/>
                <a:tab pos="2062227" algn="l"/>
                <a:tab pos="2749637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4A9869A-81BB-4597-B31E-1CAFC649B58D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9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3738" y="539750"/>
            <a:ext cx="3763962" cy="2660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034" y="3372036"/>
            <a:ext cx="8188550" cy="3194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dirty="0">
                <a:latin typeface="Times New Roman" pitchFamily="18" charset="0"/>
              </a:rPr>
              <a:t>https://www.footprint.at/wp-content/uploads/2021/07/2021_Past_EOD_en_1200.jpg</a:t>
            </a:r>
          </a:p>
        </p:txBody>
      </p:sp>
    </p:spTree>
    <p:extLst>
      <p:ext uri="{BB962C8B-B14F-4D97-AF65-F5344CB8AC3E}">
        <p14:creationId xmlns:p14="http://schemas.microsoft.com/office/powerpoint/2010/main" val="230832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99AC0-D9C8-4E17-AE6E-10DD6384DE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53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3BFC8-827C-4A0C-BEFC-B599E8190C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95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0175" y="301625"/>
            <a:ext cx="2405063" cy="64547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2787" cy="64547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5E81A-3D87-4DFA-8C06-A095EDF2A8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13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750" y="301626"/>
            <a:ext cx="9619264" cy="12604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533400" y="6886575"/>
            <a:ext cx="2489200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657600" y="6886575"/>
            <a:ext cx="33877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6889D-B1E9-427A-AA39-19E9D89E16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01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5626-2AD1-4F1B-902B-4AAC9F4710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30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B7BCE-8F21-40C8-9B3B-BF945B1468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20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C135-383E-40FA-898F-1743D09FC5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07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0051-C38D-42E6-B6E4-866BFD5782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8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C7BF-245F-41F5-8FA9-0783E0F1DA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34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2AC13-4CC7-42E1-A59A-3399B51D41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6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18D89-B9D3-4437-B302-C49DFCF8C3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0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EB5A-4C00-48C4-959F-ADE05BB5D0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14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4988" y="6886575"/>
            <a:ext cx="248920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56013" y="6886575"/>
            <a:ext cx="33877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66038" y="6886575"/>
            <a:ext cx="248920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31BAB80F-AF7D-4C36-BBCA-7DFA136F00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oekoprojekt-mobilspiel.de/" TargetMode="External"/><Relationship Id="rId5" Type="http://schemas.openxmlformats.org/officeDocument/2006/relationships/hyperlink" Target="mailto:oekoprojekt@mobilspiel.de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1241450" y="4067870"/>
            <a:ext cx="8675687" cy="2304256"/>
          </a:xfrm>
        </p:spPr>
        <p:txBody>
          <a:bodyPr tIns="35280"/>
          <a:lstStyle/>
          <a:p>
            <a:br>
              <a:rPr lang="de-DE" altLang="de-DE" sz="40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de-DE" altLang="de-DE" sz="40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de-DE" altLang="de-DE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altLang="de-DE" sz="2800" b="1" dirty="0">
                <a:solidFill>
                  <a:srgbClr val="006BAD"/>
                </a:solidFill>
              </a:rPr>
              <a:t>Herzlich willkommen </a:t>
            </a:r>
            <a:br>
              <a:rPr lang="de-DE" altLang="de-DE" sz="2800" b="1" dirty="0">
                <a:solidFill>
                  <a:srgbClr val="006BAD"/>
                </a:solidFill>
              </a:rPr>
            </a:br>
            <a:r>
              <a:rPr lang="de-DE" altLang="de-DE" sz="2800" dirty="0">
                <a:solidFill>
                  <a:srgbClr val="006BAD"/>
                </a:solidFill>
              </a:rPr>
              <a:t>zum Modul 5</a:t>
            </a:r>
            <a:br>
              <a:rPr lang="de-DE" altLang="de-DE" sz="2800" dirty="0">
                <a:solidFill>
                  <a:srgbClr val="006BAD"/>
                </a:solidFill>
              </a:rPr>
            </a:br>
            <a:r>
              <a:rPr lang="de-DE" altLang="de-DE" sz="2800" b="1" dirty="0">
                <a:solidFill>
                  <a:srgbClr val="006BAD"/>
                </a:solidFill>
              </a:rPr>
              <a:t>der Zusatzqualifikation BNE in Kitas:</a:t>
            </a:r>
            <a:br>
              <a:rPr lang="de-DE" altLang="de-DE" sz="2800" b="1" dirty="0">
                <a:solidFill>
                  <a:srgbClr val="006BAD"/>
                </a:solidFill>
              </a:rPr>
            </a:br>
            <a:r>
              <a:rPr lang="de-DE" sz="2400" b="1" dirty="0">
                <a:solidFill>
                  <a:srgbClr val="0160A0"/>
                </a:solidFill>
              </a:rPr>
              <a:t>Werte und Haltung, Kooperation und Vernetzung zu Bildung für nachhaltige Entwicklung</a:t>
            </a:r>
            <a:br>
              <a:rPr lang="de-DE" sz="2400" b="1" dirty="0">
                <a:solidFill>
                  <a:srgbClr val="0160A0"/>
                </a:solidFill>
              </a:rPr>
            </a:br>
            <a:br>
              <a:rPr lang="de-DE" sz="4800" dirty="0">
                <a:solidFill>
                  <a:srgbClr val="0070C0"/>
                </a:solidFill>
              </a:rPr>
            </a:br>
            <a:br>
              <a:rPr lang="de-DE" altLang="de-DE" sz="4800" b="1" dirty="0">
                <a:solidFill>
                  <a:srgbClr val="006BAD"/>
                </a:solidFill>
              </a:rPr>
            </a:br>
            <a:br>
              <a:rPr lang="de-DE" altLang="de-DE" sz="4800" b="1" dirty="0">
                <a:solidFill>
                  <a:srgbClr val="006BAD"/>
                </a:solidFill>
              </a:rPr>
            </a:br>
            <a:r>
              <a:rPr lang="de-DE" altLang="de-DE" sz="1800" b="1" dirty="0">
                <a:solidFill>
                  <a:srgbClr val="006BAD"/>
                </a:solidFill>
              </a:rPr>
              <a:t>Steffi Kreuzinger, </a:t>
            </a:r>
            <a:br>
              <a:rPr lang="de-DE" altLang="de-DE" sz="1800" b="1" dirty="0">
                <a:solidFill>
                  <a:srgbClr val="006BAD"/>
                </a:solidFill>
              </a:rPr>
            </a:br>
            <a:r>
              <a:rPr lang="de-DE" altLang="de-DE" sz="1800" b="1" dirty="0">
                <a:solidFill>
                  <a:srgbClr val="006BAD"/>
                </a:solidFill>
              </a:rPr>
              <a:t>steffi.kreuzinger@mobilspiel.de, www.oekoprojekt-mobilspiel.de</a:t>
            </a:r>
            <a:br>
              <a:rPr lang="de-DE" altLang="de-DE" sz="3600" b="1" dirty="0">
                <a:solidFill>
                  <a:srgbClr val="94C800"/>
                </a:solidFill>
              </a:rPr>
            </a:br>
            <a:br>
              <a:rPr lang="de-DE" altLang="de-DE" sz="32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de-DE" altLang="de-DE" sz="4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de-DE" altLang="de-D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BD3C7BF-245F-41F5-8FA9-0783E0F1DA9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6" descr="RZ_Ökoprojekt_PPT_Folgese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76488" y="6948488"/>
            <a:ext cx="71993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876" rIns="0" bIns="0" anchor="ctr"/>
          <a:lstStyle/>
          <a:p>
            <a:pPr eaLnBrk="0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de-DE" b="1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14784" y="5210175"/>
            <a:ext cx="7679294" cy="796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 altLang="de-DE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r>
              <a:rPr lang="de-DE" altLang="de-DE" sz="2600" dirty="0">
                <a:solidFill>
                  <a:schemeClr val="accent2">
                    <a:lumMod val="75000"/>
                  </a:schemeClr>
                </a:solidFill>
                <a:ea typeface="Microsoft YaHei" charset="-122"/>
              </a:rPr>
              <a:t> </a:t>
            </a: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  <a:sym typeface="Wingdings" panose="05000000000000000000" pitchFamily="2" charset="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chemeClr val="tx2"/>
              </a:buClr>
              <a:defRPr/>
            </a:pPr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chemeClr val="tx2"/>
              </a:buClr>
              <a:defRPr/>
            </a:pPr>
            <a:endParaRPr lang="de-DE" altLang="de-DE" sz="32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chemeClr val="tx2"/>
              </a:buClr>
              <a:defRPr/>
            </a:pPr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de-DE" altLang="de-DE" sz="2800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de-DE" altLang="de-DE" sz="2800" b="1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de-DE" altLang="de-DE" sz="2800" b="1" dirty="0">
              <a:ea typeface="Microsoft YaHei" charset="-12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E6889D-B1E9-427A-AA39-19E9D89E165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49362" y="80507"/>
            <a:ext cx="640854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Unterstützung: Was stärkt uns, BNE in der Kita umzusetzen?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2" y="3599577"/>
            <a:ext cx="5656109" cy="37753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4" y="403319"/>
            <a:ext cx="5695242" cy="380145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33062" y="898197"/>
            <a:ext cx="212415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„Juwelen“: Schätze und Potenziale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89171" y="4879641"/>
            <a:ext cx="252028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„Stolpersteine“: Herausforderungen</a:t>
            </a:r>
          </a:p>
        </p:txBody>
      </p:sp>
    </p:spTree>
    <p:extLst>
      <p:ext uri="{BB962C8B-B14F-4D97-AF65-F5344CB8AC3E}">
        <p14:creationId xmlns:p14="http://schemas.microsoft.com/office/powerpoint/2010/main" val="34847209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6" descr="RZ_Ökoprojekt_PPT_Folgese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76488" y="6948488"/>
            <a:ext cx="71993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876" rIns="0" bIns="0" anchor="ctr"/>
          <a:lstStyle/>
          <a:p>
            <a:pPr eaLnBrk="0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de-DE" b="1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14784" y="5210175"/>
            <a:ext cx="7679294" cy="796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 altLang="de-DE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r>
              <a:rPr lang="de-DE" altLang="de-DE" sz="2600" dirty="0">
                <a:solidFill>
                  <a:schemeClr val="accent2">
                    <a:lumMod val="75000"/>
                  </a:schemeClr>
                </a:solidFill>
                <a:ea typeface="Microsoft YaHei" charset="-122"/>
              </a:rPr>
              <a:t> </a:t>
            </a: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  <a:sym typeface="Wingdings" panose="05000000000000000000" pitchFamily="2" charset="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chemeClr val="tx2"/>
              </a:buClr>
              <a:defRPr/>
            </a:pPr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chemeClr val="tx2"/>
              </a:buClr>
              <a:defRPr/>
            </a:pPr>
            <a:endParaRPr lang="de-DE" altLang="de-DE" sz="32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chemeClr val="tx2"/>
              </a:buClr>
              <a:defRPr/>
            </a:pPr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de-DE" altLang="de-DE" sz="2800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de-DE" altLang="de-DE" sz="2800" b="1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de-DE" altLang="de-DE" sz="2800" b="1" dirty="0">
              <a:ea typeface="Microsoft YaHei" charset="-12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E6889D-B1E9-427A-AA39-19E9D89E165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23" y="395461"/>
            <a:ext cx="4080371" cy="61131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426026" y="2339677"/>
            <a:ext cx="4072344" cy="1895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Vielen Dank!</a:t>
            </a:r>
          </a:p>
          <a:p>
            <a:br>
              <a:rPr lang="de-DE" dirty="0"/>
            </a:br>
            <a:r>
              <a:rPr lang="de-DE" dirty="0"/>
              <a:t>Steffi Kreuzinger</a:t>
            </a:r>
          </a:p>
          <a:p>
            <a:r>
              <a:rPr lang="de-DE" dirty="0"/>
              <a:t>Ökoprojekt </a:t>
            </a:r>
            <a:r>
              <a:rPr lang="de-DE" dirty="0" err="1"/>
              <a:t>MobilSpiel</a:t>
            </a:r>
            <a:r>
              <a:rPr lang="de-DE" dirty="0"/>
              <a:t> e.V.</a:t>
            </a:r>
          </a:p>
          <a:p>
            <a:r>
              <a:rPr lang="de-DE" dirty="0">
                <a:hlinkClick r:id="rId5"/>
              </a:rPr>
              <a:t>oekoprojekt@mobilspiel.de</a:t>
            </a:r>
            <a:endParaRPr lang="de-DE" dirty="0"/>
          </a:p>
          <a:p>
            <a:r>
              <a:rPr lang="de-DE" dirty="0">
                <a:hlinkClick r:id="rId6"/>
              </a:rPr>
              <a:t>www.oekoprojekt-mobilspiel.de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9329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6" descr="RZ_Ökoprojekt_PPT_Folgese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76488" y="6948488"/>
            <a:ext cx="71993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876" rIns="0" bIns="0" anchor="ctr"/>
          <a:lstStyle/>
          <a:p>
            <a:pPr eaLnBrk="0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de-DE" b="1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362272" y="5836658"/>
            <a:ext cx="43204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*1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E6889D-B1E9-427A-AA39-19E9D89E165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58" y="301626"/>
            <a:ext cx="4037040" cy="60610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40" y="323453"/>
            <a:ext cx="2860766" cy="190717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085540" y="2606247"/>
            <a:ext cx="367286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Vorstellungsrunde mit Dixit-Karten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04" y="3374192"/>
            <a:ext cx="2860766" cy="190717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097306" y="5550362"/>
            <a:ext cx="2993192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Werte-Spiel: Was brauchen</a:t>
            </a:r>
            <a:br>
              <a:rPr lang="de-DE" dirty="0"/>
            </a:br>
            <a:r>
              <a:rPr lang="de-DE" dirty="0"/>
              <a:t>wir für ein gutes Leben?</a:t>
            </a:r>
          </a:p>
        </p:txBody>
      </p:sp>
    </p:spTree>
    <p:extLst>
      <p:ext uri="{BB962C8B-B14F-4D97-AF65-F5344CB8AC3E}">
        <p14:creationId xmlns:p14="http://schemas.microsoft.com/office/powerpoint/2010/main" val="5165670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6" descr="RZ_Ökoprojekt_PPT_Folgese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76488" y="6948488"/>
            <a:ext cx="71993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876" rIns="0" bIns="0" anchor="ctr"/>
          <a:lstStyle/>
          <a:p>
            <a:pPr eaLnBrk="0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de-DE" b="1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E6889D-B1E9-427A-AA39-19E9D89E165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46" y="139268"/>
            <a:ext cx="4480372" cy="671238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146106" y="2267669"/>
            <a:ext cx="3254096" cy="2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Welche Werte fördert Bildung </a:t>
            </a:r>
          </a:p>
          <a:p>
            <a:r>
              <a:rPr lang="de-DE" dirty="0"/>
              <a:t>für nachhaltige Entwicklung</a:t>
            </a:r>
          </a:p>
          <a:p>
            <a:r>
              <a:rPr lang="de-DE" dirty="0"/>
              <a:t>in den vier Dimensionen:</a:t>
            </a:r>
          </a:p>
          <a:p>
            <a:pPr marL="285750" indent="-285750">
              <a:buFontTx/>
              <a:buChar char="-"/>
            </a:pPr>
            <a:r>
              <a:rPr lang="de-DE" dirty="0"/>
              <a:t>Ökologie</a:t>
            </a:r>
          </a:p>
          <a:p>
            <a:pPr marL="285750" indent="-285750">
              <a:buFontTx/>
              <a:buChar char="-"/>
            </a:pPr>
            <a:r>
              <a:rPr lang="de-DE" dirty="0"/>
              <a:t>Ökonomie</a:t>
            </a:r>
          </a:p>
          <a:p>
            <a:pPr marL="285750" indent="-285750">
              <a:buFontTx/>
              <a:buChar char="-"/>
            </a:pPr>
            <a:r>
              <a:rPr lang="de-DE" dirty="0"/>
              <a:t>Kultur</a:t>
            </a:r>
          </a:p>
          <a:p>
            <a:pPr marL="285750" indent="-285750">
              <a:buFontTx/>
              <a:buChar char="-"/>
            </a:pPr>
            <a:r>
              <a:rPr lang="de-DE" dirty="0"/>
              <a:t>Soziale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5021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6" descr="RZ_Ökoprojekt_PPT_Folgese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76488" y="6948488"/>
            <a:ext cx="71993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876" rIns="0" bIns="0" anchor="ctr"/>
          <a:lstStyle/>
          <a:p>
            <a:pPr eaLnBrk="0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de-DE" b="1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387905" y="6002903"/>
            <a:ext cx="43204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*1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E6889D-B1E9-427A-AA39-19E9D89E165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9" y="284477"/>
            <a:ext cx="5243041" cy="34953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12" y="3933779"/>
            <a:ext cx="1907177" cy="286076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202480" y="3901188"/>
            <a:ext cx="4297074" cy="138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Weltspiel</a:t>
            </a:r>
          </a:p>
          <a:p>
            <a:r>
              <a:rPr lang="de-DE" dirty="0"/>
              <a:t>Anleitung siehe:</a:t>
            </a:r>
          </a:p>
          <a:p>
            <a:r>
              <a:rPr lang="de-DE" dirty="0"/>
              <a:t>https://www.bildung-trifft-entwicklung.de/</a:t>
            </a:r>
            <a:br>
              <a:rPr lang="de-DE" dirty="0"/>
            </a:br>
            <a:r>
              <a:rPr lang="de-DE" dirty="0"/>
              <a:t>de/didaktische-materialien.html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4039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6" descr="RZ_Ökoprojekt_PPT_Folgese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76488" y="6948488"/>
            <a:ext cx="71993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876" rIns="0" bIns="0" anchor="ctr"/>
          <a:lstStyle/>
          <a:p>
            <a:pPr eaLnBrk="0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de-DE" b="1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E6889D-B1E9-427A-AA39-19E9D89E165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74" y="251445"/>
            <a:ext cx="4134916" cy="61948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91" y="1556648"/>
            <a:ext cx="4560624" cy="30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80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6" descr="RZ_Ökoprojekt_PPT_Folgese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22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76488" y="6948488"/>
            <a:ext cx="71993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876" rIns="0" bIns="0" anchor="ctr"/>
          <a:lstStyle/>
          <a:p>
            <a:pPr eaLnBrk="0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de-DE" b="1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E6889D-B1E9-427A-AA39-19E9D89E165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38" y="330811"/>
            <a:ext cx="4032448" cy="60413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0" y="301626"/>
            <a:ext cx="5098877" cy="34033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0" y="3707829"/>
            <a:ext cx="3227980" cy="21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353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6" descr="RZ_Ökoprojekt_PPT_Folgese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76488" y="6948488"/>
            <a:ext cx="71993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876" rIns="0" bIns="0" anchor="ctr"/>
          <a:lstStyle/>
          <a:p>
            <a:pPr eaLnBrk="0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de-DE" b="1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28139" y="6478907"/>
            <a:ext cx="43204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*1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E6889D-B1E9-427A-AA39-19E9D89E165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3" y="301626"/>
            <a:ext cx="4042745" cy="605674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58" y="931863"/>
            <a:ext cx="3962400" cy="59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450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6" descr="RZ_Ökoprojekt_PPT_Folgese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76488" y="6948488"/>
            <a:ext cx="71993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876" rIns="0" bIns="0" anchor="ctr"/>
          <a:lstStyle/>
          <a:p>
            <a:pPr eaLnBrk="0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de-DE" b="1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14784" y="5210175"/>
            <a:ext cx="7679294" cy="796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 altLang="de-DE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r>
              <a:rPr lang="de-DE" altLang="de-DE" sz="2600" dirty="0">
                <a:solidFill>
                  <a:schemeClr val="accent2">
                    <a:lumMod val="75000"/>
                  </a:schemeClr>
                </a:solidFill>
                <a:ea typeface="Microsoft YaHei" charset="-122"/>
              </a:rPr>
              <a:t> </a:t>
            </a: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  <a:sym typeface="Wingdings" panose="05000000000000000000" pitchFamily="2" charset="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chemeClr val="tx2"/>
              </a:buClr>
              <a:defRPr/>
            </a:pPr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chemeClr val="tx2"/>
              </a:buClr>
              <a:defRPr/>
            </a:pPr>
            <a:endParaRPr lang="de-DE" altLang="de-DE" sz="32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chemeClr val="tx2"/>
              </a:buClr>
              <a:defRPr/>
            </a:pPr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de-DE" altLang="de-DE" sz="2800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de-DE" altLang="de-DE" sz="2800" b="1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de-DE" altLang="de-DE" sz="2800" b="1" dirty="0">
              <a:ea typeface="Microsoft YaHei" charset="-12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E6889D-B1E9-427A-AA39-19E9D89E165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30" y="926379"/>
            <a:ext cx="3971366" cy="59498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89" y="1045678"/>
            <a:ext cx="3891737" cy="583050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61530" y="179437"/>
            <a:ext cx="806489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Whole</a:t>
            </a:r>
            <a:r>
              <a:rPr lang="de-DE" dirty="0"/>
              <a:t> Institution Approach in der Kita: BNE in 5 Handlungsfeldern umsetzen:</a:t>
            </a:r>
          </a:p>
          <a:p>
            <a:r>
              <a:rPr lang="de-DE" dirty="0"/>
              <a:t>1) BNE im Kita-</a:t>
            </a:r>
            <a:r>
              <a:rPr lang="de-DE" dirty="0" err="1"/>
              <a:t>Allta</a:t>
            </a:r>
            <a:r>
              <a:rPr lang="de-DE" dirty="0"/>
              <a:t> umsetzen                 2) BNE in Projekten </a:t>
            </a:r>
            <a:r>
              <a:rPr lang="de-DE" dirty="0" err="1"/>
              <a:t>umstzen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9275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6" descr="RZ_Ökoprojekt_PPT_Folgese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76488" y="6948488"/>
            <a:ext cx="71993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876" rIns="0" bIns="0" anchor="ctr"/>
          <a:lstStyle/>
          <a:p>
            <a:pPr eaLnBrk="0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de-DE" b="1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14784" y="5210175"/>
            <a:ext cx="7679294" cy="796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 altLang="de-DE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r>
              <a:rPr lang="de-DE" altLang="de-DE" sz="2600" dirty="0">
                <a:solidFill>
                  <a:schemeClr val="accent2">
                    <a:lumMod val="75000"/>
                  </a:schemeClr>
                </a:solidFill>
                <a:ea typeface="Microsoft YaHei" charset="-122"/>
              </a:rPr>
              <a:t> </a:t>
            </a: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  <a:sym typeface="Wingdings" panose="05000000000000000000" pitchFamily="2" charset="2"/>
            </a:endParaRPr>
          </a:p>
          <a:p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chemeClr val="tx2"/>
              </a:buClr>
              <a:defRPr/>
            </a:pPr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chemeClr val="tx2"/>
              </a:buClr>
              <a:defRPr/>
            </a:pPr>
            <a:endParaRPr lang="de-DE" altLang="de-DE" sz="32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chemeClr val="tx2"/>
              </a:buClr>
              <a:defRPr/>
            </a:pPr>
            <a:endParaRPr lang="de-DE" altLang="de-DE" sz="26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de-DE" altLang="de-DE" sz="2800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de-DE" altLang="de-DE" sz="2800" b="1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de-DE" altLang="de-DE" sz="2800" b="1" dirty="0">
              <a:ea typeface="Microsoft YaHei" charset="-12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E6889D-B1E9-427A-AA39-19E9D89E165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2" y="1055047"/>
            <a:ext cx="3452909" cy="517306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14" y="1043533"/>
            <a:ext cx="3460595" cy="51845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95" y="1043533"/>
            <a:ext cx="3460595" cy="518457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3338" y="467469"/>
            <a:ext cx="1002075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3) Kooperation und Vernetzung    4) Umweltschutz in der Kita          5) BNE im Leitbild verankern</a:t>
            </a:r>
          </a:p>
        </p:txBody>
      </p:sp>
    </p:spTree>
    <p:extLst>
      <p:ext uri="{BB962C8B-B14F-4D97-AF65-F5344CB8AC3E}">
        <p14:creationId xmlns:p14="http://schemas.microsoft.com/office/powerpoint/2010/main" val="18017684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</Words>
  <Application>Microsoft Office PowerPoint</Application>
  <PresentationFormat>Benutzerdefiniert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Larissa-Design</vt:lpstr>
      <vt:lpstr>   Herzlich willkommen  zum Modul 5 der Zusatzqualifikation BNE in Kitas: Werte und Haltung, Kooperation und Vernetzung zu Bildung für nachhaltige Entwicklung    Steffi Kreuzinger,  steffi.kreuzinger@mobilspiel.de, www.oekoprojekt-mobilspiel.de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Titel einfügen …</dc:title>
  <dc:creator>florian</dc:creator>
  <cp:lastModifiedBy>Eva Karbaumer</cp:lastModifiedBy>
  <cp:revision>314</cp:revision>
  <cp:lastPrinted>2022-02-03T06:52:29Z</cp:lastPrinted>
  <dcterms:created xsi:type="dcterms:W3CDTF">2013-12-17T10:53:46Z</dcterms:created>
  <dcterms:modified xsi:type="dcterms:W3CDTF">2022-06-09T08:23:06Z</dcterms:modified>
</cp:coreProperties>
</file>